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324" r:id="rId5"/>
    <p:sldId id="302" r:id="rId6"/>
    <p:sldId id="327" r:id="rId7"/>
    <p:sldId id="330" r:id="rId8"/>
    <p:sldId id="329" r:id="rId9"/>
    <p:sldId id="331" r:id="rId10"/>
    <p:sldId id="311" r:id="rId11"/>
    <p:sldId id="332" r:id="rId12"/>
    <p:sldId id="346" r:id="rId13"/>
    <p:sldId id="352" r:id="rId14"/>
    <p:sldId id="333" r:id="rId15"/>
    <p:sldId id="353" r:id="rId16"/>
    <p:sldId id="334" r:id="rId17"/>
    <p:sldId id="335" r:id="rId18"/>
    <p:sldId id="341" r:id="rId19"/>
    <p:sldId id="347" r:id="rId20"/>
    <p:sldId id="348" r:id="rId21"/>
    <p:sldId id="349" r:id="rId22"/>
    <p:sldId id="350" r:id="rId23"/>
    <p:sldId id="343" r:id="rId24"/>
    <p:sldId id="336" r:id="rId25"/>
    <p:sldId id="342" r:id="rId26"/>
    <p:sldId id="354" r:id="rId27"/>
    <p:sldId id="344" r:id="rId28"/>
    <p:sldId id="351" r:id="rId29"/>
    <p:sldId id="340" r:id="rId30"/>
    <p:sldId id="338" r:id="rId31"/>
    <p:sldId id="313" r:id="rId32"/>
    <p:sldId id="339" r:id="rId33"/>
    <p:sldId id="34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guide orient="horz" pos="1968"/>
        <p:guide pos="408"/>
        <p:guide orient="horz" pos="3912"/>
        <p:guide pos="7272"/>
        <p:guide orient="horz" pos="165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5/7/2025</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5/7/2025</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5/7/2025</a:t>
            </a:fld>
            <a:endParaRPr lang="en-US" sz="110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www.dol.gov/agencies/wb/topics/featured-childcare" TargetMode="External"/><Relationship Id="rId2" Type="http://schemas.openxmlformats.org/officeDocument/2006/relationships/hyperlink" Target="https://www.dol.gov/sites/dolgov/files/WB/NDCP/508_WB_IssueBrief-NDCP-20230213.pdf" TargetMode="External"/><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hyperlink" Target="https://www.commerce.gov/news/blog/2024/06/childcare-costs-reduced-work-and-financial-strain-new-estimates-low-incom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sujaykapadnis/childcare-costs" TargetMode="External"/><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8465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4293235" y="1242083"/>
            <a:ext cx="3924935" cy="2985788"/>
          </a:xfrm>
        </p:spPr>
        <p:txBody>
          <a:bodyPr/>
          <a:lstStyle/>
          <a:p>
            <a:r>
              <a:rPr lang="en-US" sz="4800"/>
              <a:t>Childcare Costs</a:t>
            </a:r>
            <a:br>
              <a:rPr lang="en-US" sz="4800"/>
            </a:br>
            <a:r>
              <a:rPr lang="en-US" sz="4800"/>
              <a:t>Regression Analysis</a:t>
            </a:r>
            <a:endParaRPr lang="en-US"/>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D9F49F-54B8-C17F-0A79-A509170BC0C9}"/>
              </a:ext>
            </a:extLst>
          </p:cNvPr>
          <p:cNvSpPr txBox="1"/>
          <p:nvPr/>
        </p:nvSpPr>
        <p:spPr>
          <a:xfrm>
            <a:off x="8957732" y="3987800"/>
            <a:ext cx="3060645" cy="2585323"/>
          </a:xfrm>
          <a:prstGeom prst="rect">
            <a:avLst/>
          </a:prstGeom>
          <a:noFill/>
        </p:spPr>
        <p:txBody>
          <a:bodyPr wrap="square" rtlCol="0">
            <a:spAutoFit/>
          </a:bodyPr>
          <a:lstStyle/>
          <a:p>
            <a:r>
              <a:rPr lang="en-US" b="1" dirty="0">
                <a:solidFill>
                  <a:schemeClr val="bg1"/>
                </a:solidFill>
              </a:rPr>
              <a:t>Group 11:</a:t>
            </a:r>
          </a:p>
          <a:p>
            <a:r>
              <a:rPr lang="en-US" dirty="0">
                <a:solidFill>
                  <a:schemeClr val="bg1"/>
                </a:solidFill>
              </a:rPr>
              <a:t>CXN230008 – Chukwunonso </a:t>
            </a:r>
            <a:r>
              <a:rPr lang="en-US" dirty="0" err="1">
                <a:solidFill>
                  <a:schemeClr val="bg1"/>
                </a:solidFill>
              </a:rPr>
              <a:t>Nnodum</a:t>
            </a:r>
            <a:endParaRPr lang="en-US" dirty="0">
              <a:solidFill>
                <a:schemeClr val="bg1"/>
              </a:solidFill>
            </a:endParaRPr>
          </a:p>
          <a:p>
            <a:r>
              <a:rPr lang="en-US" dirty="0">
                <a:solidFill>
                  <a:schemeClr val="bg1"/>
                </a:solidFill>
              </a:rPr>
              <a:t> PXD230010 – Priyanka Das</a:t>
            </a:r>
          </a:p>
          <a:p>
            <a:r>
              <a:rPr lang="en-US" dirty="0">
                <a:solidFill>
                  <a:schemeClr val="bg1"/>
                </a:solidFill>
              </a:rPr>
              <a:t> SXB220212 – Sampreethi Bokka</a:t>
            </a:r>
          </a:p>
          <a:p>
            <a:r>
              <a:rPr lang="en-US" dirty="0">
                <a:solidFill>
                  <a:schemeClr val="bg1"/>
                </a:solidFill>
              </a:rPr>
              <a:t> BXB240005 – Balu Kiran Bokka</a:t>
            </a:r>
          </a:p>
          <a:p>
            <a:r>
              <a:rPr lang="en-US" dirty="0">
                <a:solidFill>
                  <a:schemeClr val="bg1"/>
                </a:solidFill>
              </a:rPr>
              <a:t> RXC230026 – Riya </a:t>
            </a:r>
            <a:r>
              <a:rPr lang="en-US" dirty="0" err="1">
                <a:solidFill>
                  <a:schemeClr val="bg1"/>
                </a:solidFill>
              </a:rPr>
              <a:t>Chougule</a:t>
            </a:r>
            <a:endParaRPr lang="en-US" dirty="0">
              <a:solidFill>
                <a:schemeClr val="bg1"/>
              </a:solidFill>
            </a:endParaRPr>
          </a:p>
          <a:p>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03937E8-52AA-C68B-449F-A1EA98371B9F}"/>
              </a:ext>
            </a:extLst>
          </p:cNvPr>
          <p:cNvSpPr>
            <a:spLocks noGrp="1"/>
          </p:cNvSpPr>
          <p:nvPr>
            <p:ph type="pic" sz="quarter" idx="17"/>
          </p:nvPr>
        </p:nvSpPr>
        <p:spPr/>
        <p:txBody>
          <a:bodyPr/>
          <a:lstStyle/>
          <a:p>
            <a:endParaRPr lang="en-US"/>
          </a:p>
        </p:txBody>
      </p:sp>
      <p:sp>
        <p:nvSpPr>
          <p:cNvPr id="7" name="Title 6">
            <a:extLst>
              <a:ext uri="{FF2B5EF4-FFF2-40B4-BE49-F238E27FC236}">
                <a16:creationId xmlns:a16="http://schemas.microsoft.com/office/drawing/2014/main" id="{5FEBCBCC-5F30-AAF7-FF88-609EF54643AD}"/>
              </a:ext>
            </a:extLst>
          </p:cNvPr>
          <p:cNvSpPr>
            <a:spLocks noGrp="1"/>
          </p:cNvSpPr>
          <p:nvPr>
            <p:ph type="title"/>
          </p:nvPr>
        </p:nvSpPr>
        <p:spPr>
          <a:xfrm>
            <a:off x="380998" y="1915857"/>
            <a:ext cx="9076267" cy="830997"/>
          </a:xfrm>
        </p:spPr>
        <p:txBody>
          <a:bodyPr/>
          <a:lstStyle/>
          <a:p>
            <a:r>
              <a:rPr lang="en-US" sz="3600" dirty="0"/>
              <a:t>Why Fixed Effects Instead of Naive OLS?</a:t>
            </a:r>
          </a:p>
        </p:txBody>
      </p:sp>
      <p:sp>
        <p:nvSpPr>
          <p:cNvPr id="9" name="TextBox 8">
            <a:extLst>
              <a:ext uri="{FF2B5EF4-FFF2-40B4-BE49-F238E27FC236}">
                <a16:creationId xmlns:a16="http://schemas.microsoft.com/office/drawing/2014/main" id="{C2E7D912-D0DD-4F2B-29BE-37895C55AD8E}"/>
              </a:ext>
            </a:extLst>
          </p:cNvPr>
          <p:cNvSpPr txBox="1"/>
          <p:nvPr/>
        </p:nvSpPr>
        <p:spPr>
          <a:xfrm>
            <a:off x="380998" y="2746854"/>
            <a:ext cx="8674099" cy="1477328"/>
          </a:xfrm>
          <a:prstGeom prst="rect">
            <a:avLst/>
          </a:prstGeom>
          <a:noFill/>
        </p:spPr>
        <p:txBody>
          <a:bodyPr wrap="square">
            <a:spAutoFit/>
          </a:bodyPr>
          <a:lstStyle/>
          <a:p>
            <a:pPr>
              <a:buFont typeface="Arial" panose="020B0604020202020204" pitchFamily="34" charset="0"/>
              <a:buChar char="•"/>
            </a:pPr>
            <a:r>
              <a:rPr lang="en-US" dirty="0"/>
              <a:t>Naive OLS ignores unobserved, time-invariant differences between counties (e.g., baseline demand, local childcare policies).</a:t>
            </a:r>
          </a:p>
          <a:p>
            <a:pPr>
              <a:buFont typeface="Arial" panose="020B0604020202020204" pitchFamily="34" charset="0"/>
              <a:buChar char="•"/>
            </a:pPr>
            <a:r>
              <a:rPr lang="en-US" dirty="0"/>
              <a:t>Fixed Effects (FE) removes bias by controlling for all time-constant county characteristics.</a:t>
            </a:r>
          </a:p>
          <a:p>
            <a:pPr>
              <a:buFont typeface="Arial" panose="020B0604020202020204" pitchFamily="34" charset="0"/>
              <a:buChar char="•"/>
            </a:pPr>
            <a:r>
              <a:rPr lang="en-US" dirty="0"/>
              <a:t>FE ensures that estimated effects of income and FLFPR come only from within-county changes over time, not cross-county differences.</a:t>
            </a:r>
          </a:p>
        </p:txBody>
      </p:sp>
    </p:spTree>
    <p:extLst>
      <p:ext uri="{BB962C8B-B14F-4D97-AF65-F5344CB8AC3E}">
        <p14:creationId xmlns:p14="http://schemas.microsoft.com/office/powerpoint/2010/main" val="237568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785617-DEC1-4651-AB30-9F6486E503A7}"/>
              </a:ext>
            </a:extLst>
          </p:cNvPr>
          <p:cNvSpPr>
            <a:spLocks noGrp="1"/>
          </p:cNvSpPr>
          <p:nvPr>
            <p:ph type="body" sz="quarter" idx="14"/>
          </p:nvPr>
        </p:nvSpPr>
        <p:spPr>
          <a:xfrm>
            <a:off x="451852" y="1524552"/>
            <a:ext cx="3474720" cy="438150"/>
          </a:xfrm>
        </p:spPr>
        <p:txBody>
          <a:bodyPr/>
          <a:lstStyle/>
          <a:p>
            <a:r>
              <a:rPr lang="en-US" dirty="0"/>
              <a:t>Data Preparation</a:t>
            </a:r>
          </a:p>
        </p:txBody>
      </p:sp>
      <p:sp>
        <p:nvSpPr>
          <p:cNvPr id="3" name="Text Placeholder 2">
            <a:extLst>
              <a:ext uri="{FF2B5EF4-FFF2-40B4-BE49-F238E27FC236}">
                <a16:creationId xmlns:a16="http://schemas.microsoft.com/office/drawing/2014/main" id="{BE164B78-1F23-D357-AB4A-673DBE02A784}"/>
              </a:ext>
            </a:extLst>
          </p:cNvPr>
          <p:cNvSpPr>
            <a:spLocks noGrp="1"/>
          </p:cNvSpPr>
          <p:nvPr>
            <p:ph type="body" sz="quarter" idx="13"/>
          </p:nvPr>
        </p:nvSpPr>
        <p:spPr>
          <a:xfrm>
            <a:off x="451852" y="1962702"/>
            <a:ext cx="3474720" cy="3639910"/>
          </a:xfrm>
        </p:spPr>
        <p:txBody>
          <a:bodyPr lIns="91440" tIns="45720" rIns="91440" bIns="45720" anchor="t"/>
          <a:lstStyle/>
          <a:p>
            <a:r>
              <a:rPr lang="en-US" dirty="0">
                <a:cs typeface="Biome Light"/>
              </a:rPr>
              <a:t> Dropped rows with missing outcome or key predictors (</a:t>
            </a:r>
            <a:r>
              <a:rPr lang="en-US" dirty="0" err="1">
                <a:cs typeface="Biome Light"/>
              </a:rPr>
              <a:t>mc_infant</a:t>
            </a:r>
            <a:r>
              <a:rPr lang="en-US" dirty="0">
                <a:cs typeface="Biome Light"/>
              </a:rPr>
              <a:t>, mhi_2018, flfpr_20to64)</a:t>
            </a:r>
          </a:p>
          <a:p>
            <a:r>
              <a:rPr lang="en-US" dirty="0">
                <a:cs typeface="Biome Light"/>
              </a:rPr>
              <a:t>Filtered for complete data from 2008 to 2018 (county × year panel)</a:t>
            </a:r>
          </a:p>
          <a:p>
            <a:r>
              <a:rPr lang="en-US" dirty="0">
                <a:cs typeface="Biome Light"/>
              </a:rPr>
              <a:t>Applied 1st and 99th percentile caps to treat extreme outliers.</a:t>
            </a:r>
          </a:p>
          <a:p>
            <a:r>
              <a:rPr lang="en-US" dirty="0">
                <a:cs typeface="Biome Light"/>
              </a:rPr>
              <a:t>Log-transformed FLFPR to reduce right skew and improve elasticity interpretation</a:t>
            </a:r>
          </a:p>
        </p:txBody>
      </p:sp>
      <p:sp>
        <p:nvSpPr>
          <p:cNvPr id="4" name="Text Placeholder 3">
            <a:extLst>
              <a:ext uri="{FF2B5EF4-FFF2-40B4-BE49-F238E27FC236}">
                <a16:creationId xmlns:a16="http://schemas.microsoft.com/office/drawing/2014/main" id="{80A42087-ACAB-2335-C60C-2A3B62FAC714}"/>
              </a:ext>
            </a:extLst>
          </p:cNvPr>
          <p:cNvSpPr>
            <a:spLocks noGrp="1"/>
          </p:cNvSpPr>
          <p:nvPr>
            <p:ph type="body" sz="quarter" idx="15"/>
          </p:nvPr>
        </p:nvSpPr>
        <p:spPr>
          <a:xfrm>
            <a:off x="7818388" y="1417135"/>
            <a:ext cx="3474720" cy="438150"/>
          </a:xfrm>
        </p:spPr>
        <p:txBody>
          <a:bodyPr/>
          <a:lstStyle/>
          <a:p>
            <a:r>
              <a:rPr lang="en-US" dirty="0"/>
              <a:t>Statistical Methods</a:t>
            </a:r>
          </a:p>
        </p:txBody>
      </p:sp>
      <p:sp>
        <p:nvSpPr>
          <p:cNvPr id="5" name="Text Placeholder 4">
            <a:extLst>
              <a:ext uri="{FF2B5EF4-FFF2-40B4-BE49-F238E27FC236}">
                <a16:creationId xmlns:a16="http://schemas.microsoft.com/office/drawing/2014/main" id="{9C6B0DCD-286D-94C1-3762-B30D7CF714C2}"/>
              </a:ext>
            </a:extLst>
          </p:cNvPr>
          <p:cNvSpPr>
            <a:spLocks noGrp="1"/>
          </p:cNvSpPr>
          <p:nvPr>
            <p:ph type="body" sz="quarter" idx="16"/>
          </p:nvPr>
        </p:nvSpPr>
        <p:spPr>
          <a:xfrm>
            <a:off x="7818388" y="1980201"/>
            <a:ext cx="3474720" cy="4338139"/>
          </a:xfrm>
        </p:spPr>
        <p:txBody>
          <a:bodyPr lIns="91440" tIns="45720" rIns="91440" bIns="45720" anchor="t"/>
          <a:lstStyle/>
          <a:p>
            <a:r>
              <a:rPr lang="en-US" dirty="0"/>
              <a:t>Estimated Fixed Effects (FE) OLS regression with:</a:t>
            </a:r>
          </a:p>
          <a:p>
            <a:r>
              <a:rPr lang="en-US" dirty="0"/>
              <a:t>State fixed effects (</a:t>
            </a:r>
            <a:r>
              <a:rPr lang="en-US" dirty="0" err="1"/>
              <a:t>γ_s</a:t>
            </a:r>
            <a:r>
              <a:rPr lang="en-US" dirty="0"/>
              <a:t>)</a:t>
            </a:r>
          </a:p>
          <a:p>
            <a:r>
              <a:rPr lang="en-US" dirty="0"/>
              <a:t>Year fixed effects (</a:t>
            </a:r>
            <a:r>
              <a:rPr lang="en-US" dirty="0" err="1"/>
              <a:t>δ_t</a:t>
            </a:r>
            <a:r>
              <a:rPr lang="en-US" dirty="0"/>
              <a:t>)</a:t>
            </a:r>
          </a:p>
          <a:p>
            <a:r>
              <a:rPr lang="en-US" dirty="0"/>
              <a:t> Focused only on center-based infant care costs (</a:t>
            </a:r>
            <a:r>
              <a:rPr lang="en-US" dirty="0" err="1"/>
              <a:t>mc_infant</a:t>
            </a:r>
            <a:r>
              <a:rPr lang="en-US" dirty="0"/>
              <a:t>) </a:t>
            </a:r>
          </a:p>
          <a:p>
            <a:r>
              <a:rPr lang="en-US" dirty="0"/>
              <a:t> Used robust standard errors (White, 1980) to address heteroskedasticity</a:t>
            </a:r>
          </a:p>
          <a:p>
            <a:endParaRPr lang="en-US" dirty="0"/>
          </a:p>
        </p:txBody>
      </p:sp>
      <p:sp>
        <p:nvSpPr>
          <p:cNvPr id="6" name="Text Placeholder 5">
            <a:extLst>
              <a:ext uri="{FF2B5EF4-FFF2-40B4-BE49-F238E27FC236}">
                <a16:creationId xmlns:a16="http://schemas.microsoft.com/office/drawing/2014/main" id="{92D41196-784F-118F-C01D-DA7DE64E1BDD}"/>
              </a:ext>
            </a:extLst>
          </p:cNvPr>
          <p:cNvSpPr>
            <a:spLocks noGrp="1"/>
          </p:cNvSpPr>
          <p:nvPr>
            <p:ph type="body" sz="quarter" idx="17"/>
          </p:nvPr>
        </p:nvSpPr>
        <p:spPr>
          <a:xfrm>
            <a:off x="4135120" y="1482721"/>
            <a:ext cx="3474720" cy="438150"/>
          </a:xfrm>
        </p:spPr>
        <p:txBody>
          <a:bodyPr/>
          <a:lstStyle/>
          <a:p>
            <a:r>
              <a:rPr lang="en-US" dirty="0"/>
              <a:t>Variable Engineering</a:t>
            </a:r>
          </a:p>
        </p:txBody>
      </p:sp>
      <p:sp>
        <p:nvSpPr>
          <p:cNvPr id="7" name="Text Placeholder 6">
            <a:extLst>
              <a:ext uri="{FF2B5EF4-FFF2-40B4-BE49-F238E27FC236}">
                <a16:creationId xmlns:a16="http://schemas.microsoft.com/office/drawing/2014/main" id="{BA05DB0D-1C2A-BE47-DC2B-FA3A76CD034D}"/>
              </a:ext>
            </a:extLst>
          </p:cNvPr>
          <p:cNvSpPr>
            <a:spLocks noGrp="1"/>
          </p:cNvSpPr>
          <p:nvPr>
            <p:ph type="body" sz="quarter" idx="18"/>
          </p:nvPr>
        </p:nvSpPr>
        <p:spPr>
          <a:xfrm>
            <a:off x="3926572" y="1988521"/>
            <a:ext cx="3474720" cy="2935288"/>
          </a:xfrm>
        </p:spPr>
        <p:txBody>
          <a:bodyPr lIns="91440" tIns="45720" rIns="91440" bIns="45720" anchor="t"/>
          <a:lstStyle/>
          <a:p>
            <a:r>
              <a:rPr lang="en-US" dirty="0">
                <a:cs typeface="Biome Light"/>
              </a:rPr>
              <a:t> Created dummy variables for </a:t>
            </a:r>
            <a:r>
              <a:rPr lang="en-US" dirty="0" err="1">
                <a:cs typeface="Biome Light"/>
              </a:rPr>
              <a:t>state_name</a:t>
            </a:r>
            <a:r>
              <a:rPr lang="en-US" dirty="0">
                <a:cs typeface="Biome Light"/>
              </a:rPr>
              <a:t> and </a:t>
            </a:r>
            <a:r>
              <a:rPr lang="en-US" dirty="0" err="1">
                <a:cs typeface="Biome Light"/>
              </a:rPr>
              <a:t>study_year</a:t>
            </a:r>
            <a:r>
              <a:rPr lang="en-US" dirty="0">
                <a:cs typeface="Biome Light"/>
              </a:rPr>
              <a:t> </a:t>
            </a:r>
          </a:p>
          <a:p>
            <a:r>
              <a:rPr lang="en-US" dirty="0">
                <a:cs typeface="Biome Light"/>
              </a:rPr>
              <a:t>Generated unique panel ID for each county-year observation.</a:t>
            </a:r>
          </a:p>
          <a:p>
            <a:r>
              <a:rPr lang="en-US" dirty="0">
                <a:cs typeface="Biome Light"/>
              </a:rPr>
              <a:t>Used Variance Inflation Factor (VIF) to check for multicollinearity</a:t>
            </a:r>
          </a:p>
        </p:txBody>
      </p:sp>
      <p:sp>
        <p:nvSpPr>
          <p:cNvPr id="8" name="Title 7">
            <a:extLst>
              <a:ext uri="{FF2B5EF4-FFF2-40B4-BE49-F238E27FC236}">
                <a16:creationId xmlns:a16="http://schemas.microsoft.com/office/drawing/2014/main" id="{B04A3DD5-F99E-4D02-7E51-7162EC45C39C}"/>
              </a:ext>
            </a:extLst>
          </p:cNvPr>
          <p:cNvSpPr>
            <a:spLocks noGrp="1"/>
          </p:cNvSpPr>
          <p:nvPr>
            <p:ph type="title"/>
          </p:nvPr>
        </p:nvSpPr>
        <p:spPr/>
        <p:txBody>
          <a:bodyPr/>
          <a:lstStyle/>
          <a:p>
            <a:r>
              <a:rPr lang="en-US"/>
              <a:t>Methods</a:t>
            </a:r>
          </a:p>
        </p:txBody>
      </p:sp>
      <p:pic>
        <p:nvPicPr>
          <p:cNvPr id="10" name="Picture Placeholder 3" descr="Collection of colorful office supplies">
            <a:extLst>
              <a:ext uri="{FF2B5EF4-FFF2-40B4-BE49-F238E27FC236}">
                <a16:creationId xmlns:a16="http://schemas.microsoft.com/office/drawing/2014/main" id="{46EB0FC3-7B08-45E1-23D6-53AD7440E249}"/>
              </a:ext>
            </a:extLst>
          </p:cNvPr>
          <p:cNvPicPr>
            <a:picLocks noGrp="1" noChangeAspect="1"/>
          </p:cNvPicPr>
          <p:nvPr>
            <p:ph type="pic" sz="quarter" idx="20"/>
          </p:nvPr>
        </p:nvPicPr>
        <p:blipFill>
          <a:blip r:embed="rId2"/>
          <a:srcRect t="13712" b="13712"/>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11" name="Rectangle 10">
            <a:extLst>
              <a:ext uri="{FF2B5EF4-FFF2-40B4-BE49-F238E27FC236}">
                <a16:creationId xmlns:a16="http://schemas.microsoft.com/office/drawing/2014/main" id="{DB805F65-1E20-C98B-35C2-9E5DAD32ADC8}"/>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80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6A213D-39B5-BEF9-3528-D54B852EA32C}"/>
              </a:ext>
            </a:extLst>
          </p:cNvPr>
          <p:cNvSpPr>
            <a:spLocks noGrp="1"/>
          </p:cNvSpPr>
          <p:nvPr>
            <p:ph type="title"/>
          </p:nvPr>
        </p:nvSpPr>
        <p:spPr>
          <a:xfrm>
            <a:off x="668866" y="2040030"/>
            <a:ext cx="9906000" cy="830997"/>
          </a:xfrm>
        </p:spPr>
        <p:txBody>
          <a:bodyPr/>
          <a:lstStyle/>
          <a:p>
            <a:r>
              <a:rPr lang="en-US" dirty="0"/>
              <a:t>Key Empirical Challenges</a:t>
            </a:r>
          </a:p>
        </p:txBody>
      </p:sp>
      <p:sp>
        <p:nvSpPr>
          <p:cNvPr id="9" name="Picture Placeholder 8">
            <a:extLst>
              <a:ext uri="{FF2B5EF4-FFF2-40B4-BE49-F238E27FC236}">
                <a16:creationId xmlns:a16="http://schemas.microsoft.com/office/drawing/2014/main" id="{48503B29-FE33-5A4A-A41C-F088C1FC31C9}"/>
              </a:ext>
            </a:extLst>
          </p:cNvPr>
          <p:cNvSpPr>
            <a:spLocks noGrp="1"/>
          </p:cNvSpPr>
          <p:nvPr>
            <p:ph type="pic" sz="quarter" idx="20"/>
          </p:nvPr>
        </p:nvSpPr>
        <p:spPr/>
        <p:txBody>
          <a:bodyPr/>
          <a:lstStyle/>
          <a:p>
            <a:endParaRPr lang="en-US"/>
          </a:p>
        </p:txBody>
      </p:sp>
      <p:sp>
        <p:nvSpPr>
          <p:cNvPr id="11" name="TextBox 10">
            <a:extLst>
              <a:ext uri="{FF2B5EF4-FFF2-40B4-BE49-F238E27FC236}">
                <a16:creationId xmlns:a16="http://schemas.microsoft.com/office/drawing/2014/main" id="{8BE4F37A-EB67-B5C4-C76B-CDA645F9687B}"/>
              </a:ext>
            </a:extLst>
          </p:cNvPr>
          <p:cNvSpPr txBox="1"/>
          <p:nvPr/>
        </p:nvSpPr>
        <p:spPr>
          <a:xfrm>
            <a:off x="762000" y="3161437"/>
            <a:ext cx="8388349" cy="2031325"/>
          </a:xfrm>
          <a:prstGeom prst="rect">
            <a:avLst/>
          </a:prstGeom>
          <a:noFill/>
        </p:spPr>
        <p:txBody>
          <a:bodyPr wrap="square">
            <a:spAutoFit/>
          </a:bodyPr>
          <a:lstStyle/>
          <a:p>
            <a:r>
              <a:rPr lang="en-US" b="1" dirty="0"/>
              <a:t>Endogeneity</a:t>
            </a:r>
            <a:r>
              <a:rPr lang="en-US" dirty="0"/>
              <a:t>: Income or FLFPR may be correlated with unobserved factors that also influence childcare costs.</a:t>
            </a:r>
          </a:p>
          <a:p>
            <a:r>
              <a:rPr lang="en-US" b="1" dirty="0"/>
              <a:t>Omitted Variable Bias</a:t>
            </a:r>
            <a:r>
              <a:rPr lang="en-US" dirty="0"/>
              <a:t>: Factors like urbanization, provider quality, or state-level subsidies may be missing but relevant.</a:t>
            </a:r>
          </a:p>
          <a:p>
            <a:r>
              <a:rPr lang="en-US" b="1" dirty="0"/>
              <a:t>Simultaneity Bias</a:t>
            </a:r>
            <a:r>
              <a:rPr lang="en-US" dirty="0"/>
              <a:t>: Childcare costs can influence FLFPR, and vice versa, creating two-way causality.</a:t>
            </a:r>
          </a:p>
          <a:p>
            <a:r>
              <a:rPr lang="en-US" dirty="0"/>
              <a:t>These issues may bias OLS or even FE estimates if not properly addressed.</a:t>
            </a:r>
          </a:p>
        </p:txBody>
      </p:sp>
    </p:spTree>
    <p:extLst>
      <p:ext uri="{BB962C8B-B14F-4D97-AF65-F5344CB8AC3E}">
        <p14:creationId xmlns:p14="http://schemas.microsoft.com/office/powerpoint/2010/main" val="3188878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5516-0044-2546-68DD-61C01A75C4C8}"/>
              </a:ext>
            </a:extLst>
          </p:cNvPr>
          <p:cNvSpPr>
            <a:spLocks noGrp="1"/>
          </p:cNvSpPr>
          <p:nvPr>
            <p:ph type="title"/>
          </p:nvPr>
        </p:nvSpPr>
        <p:spPr>
          <a:xfrm>
            <a:off x="7717895" y="529389"/>
            <a:ext cx="4474105" cy="6469309"/>
          </a:xfrm>
        </p:spPr>
        <p:txBody>
          <a:bodyPr lIns="91440" tIns="45720" rIns="91440" bIns="45720" anchor="ctr"/>
          <a:lstStyle/>
          <a:p>
            <a:r>
              <a:rPr lang="en-US" dirty="0"/>
              <a:t>Correlation Matrix Notes:</a:t>
            </a:r>
            <a:br>
              <a:rPr lang="en-US" dirty="0"/>
            </a:br>
            <a:r>
              <a:rPr lang="en-US" dirty="0"/>
              <a:t> 1. </a:t>
            </a:r>
            <a:r>
              <a:rPr lang="en-US" sz="2000" dirty="0"/>
              <a:t>Pairwise correlations between predictors were all moderate to low.</a:t>
            </a:r>
            <a:br>
              <a:rPr lang="en-US" sz="2000" dirty="0"/>
            </a:br>
            <a:r>
              <a:rPr lang="en-US" sz="2000" dirty="0"/>
              <a:t>2. mhi_2018 and flfpr_20to64 show moderate correlation (r = 0.52) but no multicollinearity risk was detected (VIF &lt; 3. Both variables were retained due to:</a:t>
            </a:r>
            <a:br>
              <a:rPr lang="en-US" sz="2000" dirty="0"/>
            </a:br>
            <a:r>
              <a:rPr lang="en-US" sz="2000" dirty="0"/>
              <a:t>   (I)Theoretical importance (income &amp; labor participation → demand-side factors)</a:t>
            </a:r>
            <a:br>
              <a:rPr lang="en-US" sz="2000" dirty="0"/>
            </a:br>
            <a:r>
              <a:rPr lang="en-US" sz="2000" dirty="0"/>
              <a:t> (II)Empirical significance across all model specifications.</a:t>
            </a:r>
            <a:br>
              <a:rPr lang="en-US" sz="2000" dirty="0"/>
            </a:br>
            <a:r>
              <a:rPr lang="en-US" sz="2000" dirty="0"/>
              <a:t>4. Diagnostic Step:</a:t>
            </a:r>
            <a:br>
              <a:rPr lang="en-US" sz="2000" dirty="0"/>
            </a:br>
            <a:r>
              <a:rPr lang="en-US" sz="2000" dirty="0"/>
              <a:t>Checked Variance Inflation Factors (VIF):</a:t>
            </a:r>
            <a:br>
              <a:rPr lang="en-US" sz="2000" dirty="0"/>
            </a:br>
            <a:r>
              <a:rPr lang="en-US" sz="2000" dirty="0"/>
              <a:t>mhi_2018: 1.37</a:t>
            </a:r>
            <a:br>
              <a:rPr lang="en-US" sz="2000" dirty="0"/>
            </a:br>
            <a:r>
              <a:rPr lang="en-US" sz="2000" dirty="0"/>
              <a:t>flfpr_20to64: 1.37</a:t>
            </a:r>
            <a:br>
              <a:rPr lang="en-US" sz="2000" dirty="0"/>
            </a:br>
            <a:br>
              <a:rPr lang="en-US" dirty="0"/>
            </a:br>
            <a:br>
              <a:rPr lang="en-US" dirty="0"/>
            </a:br>
            <a:endParaRPr lang="en-US" dirty="0"/>
          </a:p>
        </p:txBody>
      </p:sp>
      <p:pic>
        <p:nvPicPr>
          <p:cNvPr id="5" name="Picture 4">
            <a:extLst>
              <a:ext uri="{FF2B5EF4-FFF2-40B4-BE49-F238E27FC236}">
                <a16:creationId xmlns:a16="http://schemas.microsoft.com/office/drawing/2014/main" id="{D568C6D2-C391-AFF8-FA34-7F2F18811348}"/>
              </a:ext>
            </a:extLst>
          </p:cNvPr>
          <p:cNvPicPr>
            <a:picLocks noChangeAspect="1"/>
          </p:cNvPicPr>
          <p:nvPr/>
        </p:nvPicPr>
        <p:blipFill>
          <a:blip r:embed="rId2"/>
          <a:stretch>
            <a:fillRect/>
          </a:stretch>
        </p:blipFill>
        <p:spPr>
          <a:xfrm>
            <a:off x="34530" y="577515"/>
            <a:ext cx="7648836" cy="5675815"/>
          </a:xfrm>
          <a:prstGeom prst="rect">
            <a:avLst/>
          </a:prstGeom>
        </p:spPr>
      </p:pic>
    </p:spTree>
    <p:extLst>
      <p:ext uri="{BB962C8B-B14F-4D97-AF65-F5344CB8AC3E}">
        <p14:creationId xmlns:p14="http://schemas.microsoft.com/office/powerpoint/2010/main" val="254109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1650-211D-29BE-859F-34C8D747AB97}"/>
              </a:ext>
            </a:extLst>
          </p:cNvPr>
          <p:cNvSpPr>
            <a:spLocks noGrp="1"/>
          </p:cNvSpPr>
          <p:nvPr>
            <p:ph type="title"/>
          </p:nvPr>
        </p:nvSpPr>
        <p:spPr>
          <a:xfrm>
            <a:off x="288344" y="359296"/>
            <a:ext cx="11340000" cy="700114"/>
          </a:xfrm>
        </p:spPr>
        <p:txBody>
          <a:bodyPr lIns="91440" tIns="45720" rIns="91440" bIns="45720" anchor="ctr"/>
          <a:lstStyle/>
          <a:p>
            <a:r>
              <a:rPr lang="en-US" sz="3400" b="1" dirty="0">
                <a:solidFill>
                  <a:schemeClr val="tx1"/>
                </a:solidFill>
              </a:rPr>
              <a:t>Choropleth of </a:t>
            </a:r>
            <a:r>
              <a:rPr lang="en-US" sz="3400" b="1" dirty="0" err="1">
                <a:solidFill>
                  <a:schemeClr val="tx1"/>
                </a:solidFill>
              </a:rPr>
              <a:t>mc_infant</a:t>
            </a:r>
            <a:r>
              <a:rPr lang="en-US" sz="3400" b="1" dirty="0">
                <a:solidFill>
                  <a:schemeClr val="tx1"/>
                </a:solidFill>
              </a:rPr>
              <a:t> by State</a:t>
            </a:r>
          </a:p>
        </p:txBody>
      </p:sp>
      <p:sp>
        <p:nvSpPr>
          <p:cNvPr id="3" name="Rectangle 2">
            <a:extLst>
              <a:ext uri="{FF2B5EF4-FFF2-40B4-BE49-F238E27FC236}">
                <a16:creationId xmlns:a16="http://schemas.microsoft.com/office/drawing/2014/main" id="{514976E3-5539-A7B4-6E65-FE7A96299858}"/>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7A6F79-AE4D-308C-8F3E-30F238DDC28B}"/>
              </a:ext>
            </a:extLst>
          </p:cNvPr>
          <p:cNvSpPr txBox="1"/>
          <p:nvPr/>
        </p:nvSpPr>
        <p:spPr>
          <a:xfrm>
            <a:off x="8429194" y="1711234"/>
            <a:ext cx="31991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Aptos"/>
              </a:rPr>
              <a:t>R-squared</a:t>
            </a:r>
            <a:r>
              <a:rPr lang="en-US" sz="2000" dirty="0">
                <a:latin typeface="Aptos"/>
              </a:rPr>
              <a:t>: R²: 0.79</a:t>
            </a:r>
            <a:endParaRPr lang="en-US" dirty="0">
              <a:cs typeface="Calibri Light"/>
            </a:endParaRPr>
          </a:p>
        </p:txBody>
      </p:sp>
      <p:sp>
        <p:nvSpPr>
          <p:cNvPr id="4" name="TextBox 3">
            <a:extLst>
              <a:ext uri="{FF2B5EF4-FFF2-40B4-BE49-F238E27FC236}">
                <a16:creationId xmlns:a16="http://schemas.microsoft.com/office/drawing/2014/main" id="{8A95351E-7A2E-9AD1-02D7-0A1C156DFEEA}"/>
              </a:ext>
            </a:extLst>
          </p:cNvPr>
          <p:cNvSpPr txBox="1"/>
          <p:nvPr/>
        </p:nvSpPr>
        <p:spPr>
          <a:xfrm>
            <a:off x="8695874" y="2313692"/>
            <a:ext cx="3336758"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ptos" panose="020B0004020202020204" pitchFamily="34" charset="0"/>
              </a:rPr>
              <a:t>Infant care costs vary widely across states.</a:t>
            </a:r>
          </a:p>
          <a:p>
            <a:pPr marL="342900" indent="-342900">
              <a:buFont typeface="Arial" panose="020B0604020202020204" pitchFamily="34" charset="0"/>
              <a:buChar char="•"/>
            </a:pPr>
            <a:r>
              <a:rPr lang="en-US" sz="2000" dirty="0">
                <a:latin typeface="Aptos" panose="020B0004020202020204" pitchFamily="34" charset="0"/>
              </a:rPr>
              <a:t>Higher costs cluster in urbanized, high-income states like CA, MA, and NY</a:t>
            </a:r>
            <a:r>
              <a:rPr lang="en-US" sz="2000" dirty="0"/>
              <a: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a:p>
            <a:endParaRPr lang="en-US" sz="2000" dirty="0">
              <a:latin typeface="Aptos" panose="020B0004020202020204" pitchFamily="34" charset="0"/>
            </a:endParaRPr>
          </a:p>
        </p:txBody>
      </p:sp>
      <p:pic>
        <p:nvPicPr>
          <p:cNvPr id="26" name="Picture 25">
            <a:extLst>
              <a:ext uri="{FF2B5EF4-FFF2-40B4-BE49-F238E27FC236}">
                <a16:creationId xmlns:a16="http://schemas.microsoft.com/office/drawing/2014/main" id="{12AC674D-1420-AFAD-7E14-798FE67B1718}"/>
              </a:ext>
            </a:extLst>
          </p:cNvPr>
          <p:cNvPicPr>
            <a:picLocks noChangeAspect="1"/>
          </p:cNvPicPr>
          <p:nvPr/>
        </p:nvPicPr>
        <p:blipFill>
          <a:blip r:embed="rId2"/>
          <a:stretch>
            <a:fillRect/>
          </a:stretch>
        </p:blipFill>
        <p:spPr>
          <a:xfrm>
            <a:off x="287705" y="1226243"/>
            <a:ext cx="8141489" cy="5037221"/>
          </a:xfrm>
          <a:prstGeom prst="rect">
            <a:avLst/>
          </a:prstGeom>
        </p:spPr>
      </p:pic>
    </p:spTree>
    <p:extLst>
      <p:ext uri="{BB962C8B-B14F-4D97-AF65-F5344CB8AC3E}">
        <p14:creationId xmlns:p14="http://schemas.microsoft.com/office/powerpoint/2010/main" val="864136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AC3FF9-1E56-D098-CAC2-7703873090A0}"/>
              </a:ext>
            </a:extLst>
          </p:cNvPr>
          <p:cNvSpPr>
            <a:spLocks noGrp="1"/>
          </p:cNvSpPr>
          <p:nvPr>
            <p:ph type="title"/>
          </p:nvPr>
        </p:nvSpPr>
        <p:spPr>
          <a:xfrm>
            <a:off x="838200" y="344160"/>
            <a:ext cx="10515600" cy="700115"/>
          </a:xfrm>
        </p:spPr>
        <p:txBody>
          <a:bodyPr lIns="91440" tIns="45720" rIns="91440" bIns="45720" anchor="ctr"/>
          <a:lstStyle/>
          <a:p>
            <a:r>
              <a:rPr lang="en-US" sz="3200" dirty="0"/>
              <a:t>Final Coefficients for </a:t>
            </a:r>
            <a:r>
              <a:rPr lang="en-US" sz="3200" dirty="0" err="1"/>
              <a:t>mc_infant</a:t>
            </a:r>
            <a:endParaRPr lang="en-US" sz="3200" dirty="0"/>
          </a:p>
        </p:txBody>
      </p:sp>
      <p:sp>
        <p:nvSpPr>
          <p:cNvPr id="6" name="TextBox 5">
            <a:extLst>
              <a:ext uri="{FF2B5EF4-FFF2-40B4-BE49-F238E27FC236}">
                <a16:creationId xmlns:a16="http://schemas.microsoft.com/office/drawing/2014/main" id="{E2D3E088-1456-D95C-6AC8-495C703762B5}"/>
              </a:ext>
            </a:extLst>
          </p:cNvPr>
          <p:cNvSpPr txBox="1"/>
          <p:nvPr/>
        </p:nvSpPr>
        <p:spPr>
          <a:xfrm>
            <a:off x="6096559" y="1816581"/>
            <a:ext cx="54247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br>
            <a:endParaRPr lang="en-US" dirty="0"/>
          </a:p>
          <a:p>
            <a:endParaRPr lang="en-US" dirty="0"/>
          </a:p>
        </p:txBody>
      </p:sp>
      <p:sp>
        <p:nvSpPr>
          <p:cNvPr id="2" name="Rectangle 1">
            <a:extLst>
              <a:ext uri="{FF2B5EF4-FFF2-40B4-BE49-F238E27FC236}">
                <a16:creationId xmlns:a16="http://schemas.microsoft.com/office/drawing/2014/main" id="{BD766110-E52A-7369-2124-826AD7B9E4F2}"/>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9ED607C9-6B58-6058-82D6-B6ACFB9B9755}"/>
              </a:ext>
            </a:extLst>
          </p:cNvPr>
          <p:cNvSpPr>
            <a:spLocks noChangeArrowheads="1"/>
          </p:cNvSpPr>
          <p:nvPr/>
        </p:nvSpPr>
        <p:spPr bwMode="auto">
          <a:xfrm>
            <a:off x="7956885" y="1699602"/>
            <a:ext cx="401052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000" dirty="0">
                <a:latin typeface="Aptos" panose="020B0004020202020204" pitchFamily="34" charset="0"/>
              </a:rPr>
              <a:t>Interpretation of Panel Regression (</a:t>
            </a:r>
            <a:r>
              <a:rPr lang="en-US" sz="2000" dirty="0" err="1">
                <a:latin typeface="Aptos" panose="020B0004020202020204" pitchFamily="34" charset="0"/>
              </a:rPr>
              <a:t>mc_infant</a:t>
            </a:r>
            <a:r>
              <a:rPr lang="en-US" sz="2000" dirty="0">
                <a:latin typeface="Aptos" panose="020B0004020202020204" pitchFamily="34" charset="0"/>
              </a:rPr>
              <a:t>):</a:t>
            </a:r>
          </a:p>
          <a:p>
            <a:pPr>
              <a:buFont typeface="Arial" panose="020B0604020202020204" pitchFamily="34" charset="0"/>
              <a:buChar char="•"/>
            </a:pPr>
            <a:r>
              <a:rPr lang="en-US" sz="2000" dirty="0">
                <a:latin typeface="Aptos" panose="020B0004020202020204" pitchFamily="34" charset="0"/>
              </a:rPr>
              <a:t>MHI Coefficient: A $1,000 ↑ in income → ~$1.60 ↑ in infant care cost.</a:t>
            </a:r>
          </a:p>
          <a:p>
            <a:pPr>
              <a:buFont typeface="Arial" panose="020B0604020202020204" pitchFamily="34" charset="0"/>
              <a:buChar char="•"/>
            </a:pPr>
            <a:r>
              <a:rPr lang="en-US" sz="2000" dirty="0">
                <a:latin typeface="Aptos" panose="020B0004020202020204" pitchFamily="34" charset="0"/>
              </a:rPr>
              <a:t>FLFPR (log): A 1% ↑ in participation → significant ↑ in childcare cost.</a:t>
            </a:r>
          </a:p>
          <a:p>
            <a:pPr>
              <a:buFont typeface="Arial" panose="020B0604020202020204" pitchFamily="34" charset="0"/>
              <a:buChar char="•"/>
            </a:pPr>
            <a:r>
              <a:rPr lang="en-US" sz="2000" dirty="0">
                <a:latin typeface="Aptos" panose="020B0004020202020204" pitchFamily="34" charset="0"/>
              </a:rPr>
              <a:t>R² = 0.79 → strong model fit.</a:t>
            </a:r>
          </a:p>
          <a:p>
            <a:pPr>
              <a:buFont typeface="Arial" panose="020B0604020202020204" pitchFamily="34" charset="0"/>
              <a:buChar char="•"/>
            </a:pPr>
            <a:r>
              <a:rPr lang="en-US" sz="2000" dirty="0">
                <a:latin typeface="Aptos" panose="020B0004020202020204" pitchFamily="34" charset="0"/>
              </a:rPr>
              <a:t>FLFPR effect reflects demand-side pressure, especially in working-family regions.</a:t>
            </a:r>
            <a:endParaRPr kumimoji="0" lang="en-US" altLang="en-US" sz="2000" b="0" i="0" u="none" strike="noStrike" cap="none" normalizeH="0" baseline="0" dirty="0">
              <a:ln>
                <a:noFill/>
              </a:ln>
              <a:solidFill>
                <a:schemeClr val="tx1"/>
              </a:solidFill>
              <a:effectLst/>
              <a:latin typeface="Aptos" panose="020B0004020202020204" pitchFamily="34" charset="0"/>
            </a:endParaRPr>
          </a:p>
        </p:txBody>
      </p:sp>
      <p:pic>
        <p:nvPicPr>
          <p:cNvPr id="19" name="Picture 18">
            <a:extLst>
              <a:ext uri="{FF2B5EF4-FFF2-40B4-BE49-F238E27FC236}">
                <a16:creationId xmlns:a16="http://schemas.microsoft.com/office/drawing/2014/main" id="{107ED9D7-8493-0CA2-75B2-C1ED8473A65A}"/>
              </a:ext>
            </a:extLst>
          </p:cNvPr>
          <p:cNvPicPr>
            <a:picLocks noChangeAspect="1"/>
          </p:cNvPicPr>
          <p:nvPr/>
        </p:nvPicPr>
        <p:blipFill>
          <a:blip r:embed="rId2"/>
          <a:stretch>
            <a:fillRect/>
          </a:stretch>
        </p:blipFill>
        <p:spPr>
          <a:xfrm>
            <a:off x="486244" y="1387006"/>
            <a:ext cx="7344800" cy="4734586"/>
          </a:xfrm>
          <a:prstGeom prst="rect">
            <a:avLst/>
          </a:prstGeom>
        </p:spPr>
      </p:pic>
    </p:spTree>
    <p:extLst>
      <p:ext uri="{BB962C8B-B14F-4D97-AF65-F5344CB8AC3E}">
        <p14:creationId xmlns:p14="http://schemas.microsoft.com/office/powerpoint/2010/main" val="89482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growth of infant care&#10;&#10;AI-generated content may be incorrect.">
            <a:extLst>
              <a:ext uri="{FF2B5EF4-FFF2-40B4-BE49-F238E27FC236}">
                <a16:creationId xmlns:a16="http://schemas.microsoft.com/office/drawing/2014/main" id="{5D437EFF-D5B1-2174-53F1-AA779436E9BC}"/>
              </a:ext>
            </a:extLst>
          </p:cNvPr>
          <p:cNvPicPr>
            <a:picLocks noGrp="1" noChangeAspect="1"/>
          </p:cNvPicPr>
          <p:nvPr>
            <p:ph sz="quarter" idx="10"/>
          </p:nvPr>
        </p:nvPicPr>
        <p:blipFill>
          <a:blip r:embed="rId2"/>
          <a:stretch>
            <a:fillRect/>
          </a:stretch>
        </p:blipFill>
        <p:spPr>
          <a:xfrm>
            <a:off x="224591" y="1466877"/>
            <a:ext cx="8021051" cy="4404435"/>
          </a:xfrm>
          <a:noFill/>
        </p:spPr>
      </p:pic>
      <p:sp>
        <p:nvSpPr>
          <p:cNvPr id="7" name="TextBox 6">
            <a:extLst>
              <a:ext uri="{FF2B5EF4-FFF2-40B4-BE49-F238E27FC236}">
                <a16:creationId xmlns:a16="http://schemas.microsoft.com/office/drawing/2014/main" id="{684F9E37-7168-1422-8268-E85F03AC8A2E}"/>
              </a:ext>
            </a:extLst>
          </p:cNvPr>
          <p:cNvSpPr txBox="1"/>
          <p:nvPr/>
        </p:nvSpPr>
        <p:spPr>
          <a:xfrm>
            <a:off x="8518357" y="1843124"/>
            <a:ext cx="3240505" cy="3477875"/>
          </a:xfrm>
          <a:prstGeom prst="rect">
            <a:avLst/>
          </a:prstGeom>
          <a:noFill/>
        </p:spPr>
        <p:txBody>
          <a:bodyPr wrap="square">
            <a:spAutoFit/>
          </a:bodyPr>
          <a:lstStyle/>
          <a:p>
            <a:r>
              <a:rPr lang="en-US" sz="2000" dirty="0">
                <a:latin typeface="Aptos" panose="020B0004020202020204" pitchFamily="34" charset="0"/>
              </a:rPr>
              <a:t>Infant care costs have steadily increased from 2008 to 2018 across U.S. counties. This upward trend justifies the inclusion of year fixed effects in the panel regression model, as cost variation over time could confound causal estimates if not controlled for.</a:t>
            </a:r>
          </a:p>
        </p:txBody>
      </p:sp>
      <p:sp>
        <p:nvSpPr>
          <p:cNvPr id="8" name="TextBox 7">
            <a:extLst>
              <a:ext uri="{FF2B5EF4-FFF2-40B4-BE49-F238E27FC236}">
                <a16:creationId xmlns:a16="http://schemas.microsoft.com/office/drawing/2014/main" id="{9CB5F01D-2A7F-B75D-7CD7-A6FB3CB41C2E}"/>
              </a:ext>
            </a:extLst>
          </p:cNvPr>
          <p:cNvSpPr txBox="1"/>
          <p:nvPr/>
        </p:nvSpPr>
        <p:spPr>
          <a:xfrm>
            <a:off x="786064" y="755855"/>
            <a:ext cx="6047873" cy="523220"/>
          </a:xfrm>
          <a:prstGeom prst="rect">
            <a:avLst/>
          </a:prstGeom>
          <a:noFill/>
        </p:spPr>
        <p:txBody>
          <a:bodyPr wrap="square" rtlCol="0">
            <a:spAutoFit/>
          </a:bodyPr>
          <a:lstStyle/>
          <a:p>
            <a:r>
              <a:rPr lang="en-US" sz="2800" b="1" dirty="0"/>
              <a:t> Trend in Infant Care Costs (2008–2018)</a:t>
            </a:r>
          </a:p>
        </p:txBody>
      </p:sp>
    </p:spTree>
    <p:extLst>
      <p:ext uri="{BB962C8B-B14F-4D97-AF65-F5344CB8AC3E}">
        <p14:creationId xmlns:p14="http://schemas.microsoft.com/office/powerpoint/2010/main" val="93014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5B5A78-AB47-82B4-7990-06A14686A0A6}"/>
              </a:ext>
            </a:extLst>
          </p:cNvPr>
          <p:cNvPicPr>
            <a:picLocks noGrp="1" noChangeAspect="1"/>
          </p:cNvPicPr>
          <p:nvPr>
            <p:ph sz="quarter" idx="10"/>
          </p:nvPr>
        </p:nvPicPr>
        <p:blipFill>
          <a:blip r:embed="rId2"/>
          <a:stretch>
            <a:fillRect/>
          </a:stretch>
        </p:blipFill>
        <p:spPr>
          <a:xfrm>
            <a:off x="566821" y="1890212"/>
            <a:ext cx="6588390" cy="4114800"/>
          </a:xfrm>
        </p:spPr>
      </p:pic>
      <p:sp>
        <p:nvSpPr>
          <p:cNvPr id="3" name="Title 2">
            <a:extLst>
              <a:ext uri="{FF2B5EF4-FFF2-40B4-BE49-F238E27FC236}">
                <a16:creationId xmlns:a16="http://schemas.microsoft.com/office/drawing/2014/main" id="{4662A232-77E2-8A12-95FE-F0D6AD8B5E40}"/>
              </a:ext>
            </a:extLst>
          </p:cNvPr>
          <p:cNvSpPr>
            <a:spLocks noGrp="1"/>
          </p:cNvSpPr>
          <p:nvPr>
            <p:ph type="title"/>
          </p:nvPr>
        </p:nvSpPr>
        <p:spPr/>
        <p:txBody>
          <a:bodyPr/>
          <a:lstStyle/>
          <a:p>
            <a:r>
              <a:rPr lang="en-US" dirty="0"/>
              <a:t>Distribution of Infant Care Costs</a:t>
            </a:r>
          </a:p>
        </p:txBody>
      </p:sp>
      <p:sp>
        <p:nvSpPr>
          <p:cNvPr id="8" name="TextBox 7">
            <a:extLst>
              <a:ext uri="{FF2B5EF4-FFF2-40B4-BE49-F238E27FC236}">
                <a16:creationId xmlns:a16="http://schemas.microsoft.com/office/drawing/2014/main" id="{5C201418-16CF-ED63-9B69-CE56D091CB02}"/>
              </a:ext>
            </a:extLst>
          </p:cNvPr>
          <p:cNvSpPr txBox="1"/>
          <p:nvPr/>
        </p:nvSpPr>
        <p:spPr>
          <a:xfrm>
            <a:off x="7565626" y="2477902"/>
            <a:ext cx="4059553" cy="2031325"/>
          </a:xfrm>
          <a:prstGeom prst="rect">
            <a:avLst/>
          </a:prstGeom>
          <a:noFill/>
        </p:spPr>
        <p:txBody>
          <a:bodyPr wrap="square">
            <a:spAutoFit/>
          </a:bodyPr>
          <a:lstStyle/>
          <a:p>
            <a:r>
              <a:rPr lang="en-US" dirty="0"/>
              <a:t>The distribution of infant care costs is </a:t>
            </a:r>
          </a:p>
          <a:p>
            <a:r>
              <a:rPr lang="en-US" dirty="0"/>
              <a:t>moderately right-skewed, with most counties charging between $80 and $120 per month.  A few high-cost counties justify the use of outlier capping at the 1st and 99th percentiles  to ensure robust regression results.</a:t>
            </a:r>
          </a:p>
        </p:txBody>
      </p:sp>
    </p:spTree>
    <p:extLst>
      <p:ext uri="{BB962C8B-B14F-4D97-AF65-F5344CB8AC3E}">
        <p14:creationId xmlns:p14="http://schemas.microsoft.com/office/powerpoint/2010/main" val="4015070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6F36E4-38F9-5AF6-F0BF-5D057C328005}"/>
              </a:ext>
            </a:extLst>
          </p:cNvPr>
          <p:cNvPicPr>
            <a:picLocks noGrp="1" noChangeAspect="1"/>
          </p:cNvPicPr>
          <p:nvPr>
            <p:ph sz="quarter" idx="10"/>
          </p:nvPr>
        </p:nvPicPr>
        <p:blipFill>
          <a:blip r:embed="rId2"/>
          <a:stretch>
            <a:fillRect/>
          </a:stretch>
        </p:blipFill>
        <p:spPr>
          <a:xfrm>
            <a:off x="341793" y="1687012"/>
            <a:ext cx="7209129" cy="4114800"/>
          </a:xfrm>
        </p:spPr>
      </p:pic>
      <p:sp>
        <p:nvSpPr>
          <p:cNvPr id="3" name="Title 2">
            <a:extLst>
              <a:ext uri="{FF2B5EF4-FFF2-40B4-BE49-F238E27FC236}">
                <a16:creationId xmlns:a16="http://schemas.microsoft.com/office/drawing/2014/main" id="{576DE2A1-31EC-542F-C34B-E7F81F1460F1}"/>
              </a:ext>
            </a:extLst>
          </p:cNvPr>
          <p:cNvSpPr>
            <a:spLocks noGrp="1"/>
          </p:cNvSpPr>
          <p:nvPr>
            <p:ph type="title"/>
          </p:nvPr>
        </p:nvSpPr>
        <p:spPr/>
        <p:txBody>
          <a:bodyPr/>
          <a:lstStyle/>
          <a:p>
            <a:r>
              <a:rPr lang="en-US" dirty="0"/>
              <a:t>Distribution of FLFPR (Raw Scale)</a:t>
            </a:r>
          </a:p>
        </p:txBody>
      </p:sp>
      <p:sp>
        <p:nvSpPr>
          <p:cNvPr id="7" name="TextBox 6">
            <a:extLst>
              <a:ext uri="{FF2B5EF4-FFF2-40B4-BE49-F238E27FC236}">
                <a16:creationId xmlns:a16="http://schemas.microsoft.com/office/drawing/2014/main" id="{E70C7A43-C256-6E7D-BE9D-38BB07214A81}"/>
              </a:ext>
            </a:extLst>
          </p:cNvPr>
          <p:cNvSpPr txBox="1"/>
          <p:nvPr/>
        </p:nvSpPr>
        <p:spPr>
          <a:xfrm>
            <a:off x="7940842" y="2136338"/>
            <a:ext cx="3561347" cy="2031325"/>
          </a:xfrm>
          <a:prstGeom prst="rect">
            <a:avLst/>
          </a:prstGeom>
          <a:noFill/>
        </p:spPr>
        <p:txBody>
          <a:bodyPr wrap="square">
            <a:spAutoFit/>
          </a:bodyPr>
          <a:lstStyle/>
          <a:p>
            <a:r>
              <a:rPr lang="en-US" dirty="0"/>
              <a:t>Female labor force participation rates across counties show a non-normal, right-skewed distribution. This skewness could bias OLS results, prompting the need for a log transformation of the </a:t>
            </a:r>
          </a:p>
          <a:p>
            <a:r>
              <a:rPr lang="en-US" dirty="0"/>
              <a:t>FLFPR variable.</a:t>
            </a:r>
          </a:p>
        </p:txBody>
      </p:sp>
    </p:spTree>
    <p:extLst>
      <p:ext uri="{BB962C8B-B14F-4D97-AF65-F5344CB8AC3E}">
        <p14:creationId xmlns:p14="http://schemas.microsoft.com/office/powerpoint/2010/main" val="428281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DB48F5-BF50-2A96-970D-9CE7E8F6B99A}"/>
              </a:ext>
            </a:extLst>
          </p:cNvPr>
          <p:cNvPicPr>
            <a:picLocks noGrp="1" noChangeAspect="1"/>
          </p:cNvPicPr>
          <p:nvPr>
            <p:ph sz="quarter" idx="10"/>
          </p:nvPr>
        </p:nvPicPr>
        <p:blipFill>
          <a:blip r:embed="rId2"/>
          <a:stretch>
            <a:fillRect/>
          </a:stretch>
        </p:blipFill>
        <p:spPr>
          <a:xfrm>
            <a:off x="300105" y="1879517"/>
            <a:ext cx="6618735" cy="4114800"/>
          </a:xfrm>
        </p:spPr>
      </p:pic>
      <p:sp>
        <p:nvSpPr>
          <p:cNvPr id="3" name="Title 2">
            <a:extLst>
              <a:ext uri="{FF2B5EF4-FFF2-40B4-BE49-F238E27FC236}">
                <a16:creationId xmlns:a16="http://schemas.microsoft.com/office/drawing/2014/main" id="{C65BD9BD-0911-C105-918F-05FEACB7177C}"/>
              </a:ext>
            </a:extLst>
          </p:cNvPr>
          <p:cNvSpPr>
            <a:spLocks noGrp="1"/>
          </p:cNvSpPr>
          <p:nvPr>
            <p:ph type="title"/>
          </p:nvPr>
        </p:nvSpPr>
        <p:spPr/>
        <p:txBody>
          <a:bodyPr/>
          <a:lstStyle/>
          <a:p>
            <a:r>
              <a:rPr lang="en-US" sz="4400" dirty="0"/>
              <a:t>Distribution of Log-Transformed FLFPR</a:t>
            </a:r>
          </a:p>
        </p:txBody>
      </p:sp>
      <p:sp>
        <p:nvSpPr>
          <p:cNvPr id="7" name="TextBox 6">
            <a:extLst>
              <a:ext uri="{FF2B5EF4-FFF2-40B4-BE49-F238E27FC236}">
                <a16:creationId xmlns:a16="http://schemas.microsoft.com/office/drawing/2014/main" id="{BFD07A12-3E4C-8C56-70A5-453C4A3EAB60}"/>
              </a:ext>
            </a:extLst>
          </p:cNvPr>
          <p:cNvSpPr txBox="1"/>
          <p:nvPr/>
        </p:nvSpPr>
        <p:spPr>
          <a:xfrm>
            <a:off x="7379367" y="2884452"/>
            <a:ext cx="3850105" cy="2104929"/>
          </a:xfrm>
          <a:prstGeom prst="rect">
            <a:avLst/>
          </a:prstGeom>
          <a:noFill/>
        </p:spPr>
        <p:txBody>
          <a:bodyPr wrap="square">
            <a:spAutoFit/>
          </a:bodyPr>
          <a:lstStyle/>
          <a:p>
            <a:r>
              <a:rPr lang="en-US" dirty="0"/>
              <a:t>After log transformation, the </a:t>
            </a:r>
          </a:p>
          <a:p>
            <a:r>
              <a:rPr lang="en-US" dirty="0"/>
              <a:t>FLFPR variable becomes more </a:t>
            </a:r>
          </a:p>
          <a:p>
            <a:r>
              <a:rPr lang="en-US" dirty="0"/>
              <a:t>normally distributed, improving </a:t>
            </a:r>
          </a:p>
          <a:p>
            <a:r>
              <a:rPr lang="en-US" dirty="0"/>
              <a:t>model fit and interpretability. The </a:t>
            </a:r>
          </a:p>
          <a:p>
            <a:r>
              <a:rPr lang="en-US" dirty="0"/>
              <a:t>log scale also aligns with </a:t>
            </a:r>
            <a:br>
              <a:rPr lang="en-US" dirty="0"/>
            </a:br>
            <a:r>
              <a:rPr lang="en-US" dirty="0"/>
              <a:t>elasticity-based interpretations </a:t>
            </a:r>
          </a:p>
          <a:p>
            <a:r>
              <a:rPr lang="en-US" dirty="0"/>
              <a:t>of labor force impact on childcare cost.</a:t>
            </a:r>
          </a:p>
        </p:txBody>
      </p:sp>
    </p:spTree>
    <p:extLst>
      <p:ext uri="{BB962C8B-B14F-4D97-AF65-F5344CB8AC3E}">
        <p14:creationId xmlns:p14="http://schemas.microsoft.com/office/powerpoint/2010/main" val="133905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a:t>Introduction &amp; Background</a:t>
            </a:r>
          </a:p>
          <a:p>
            <a:r>
              <a:rPr lang="en-US"/>
              <a:t>Literature Review &amp; Contribution</a:t>
            </a:r>
          </a:p>
          <a:p>
            <a:r>
              <a:rPr lang="en-US"/>
              <a:t>Data </a:t>
            </a:r>
          </a:p>
          <a:p>
            <a:r>
              <a:rPr lang="en-US"/>
              <a:t>Methods</a:t>
            </a:r>
          </a:p>
          <a:p>
            <a:r>
              <a:rPr lang="en-US"/>
              <a:t>Results</a:t>
            </a:r>
          </a:p>
          <a:p>
            <a:r>
              <a:rPr lang="en-US"/>
              <a:t>Conclusion</a:t>
            </a:r>
          </a:p>
        </p:txBody>
      </p:sp>
      <p:pic>
        <p:nvPicPr>
          <p:cNvPr id="11" name="Picture Placeholder 10" descr="Children playing with toy blocks">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40" r="15340"/>
          <a:stretch/>
        </p:blipFill>
        <p:spPr/>
      </p:pic>
      <p:sp>
        <p:nvSpPr>
          <p:cNvPr id="2" name="Rectangle 1">
            <a:extLst>
              <a:ext uri="{FF2B5EF4-FFF2-40B4-BE49-F238E27FC236}">
                <a16:creationId xmlns:a16="http://schemas.microsoft.com/office/drawing/2014/main" id="{FF4C1B3C-96B7-292E-8B60-9DD683A06DC4}"/>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C3368-E6B4-26CC-8E2F-67124BF5BD90}"/>
              </a:ext>
            </a:extLst>
          </p:cNvPr>
          <p:cNvSpPr>
            <a:spLocks noGrp="1"/>
          </p:cNvSpPr>
          <p:nvPr>
            <p:ph type="title"/>
          </p:nvPr>
        </p:nvSpPr>
        <p:spPr>
          <a:xfrm>
            <a:off x="646246" y="355794"/>
            <a:ext cx="10515600" cy="700115"/>
          </a:xfrm>
        </p:spPr>
        <p:txBody>
          <a:bodyPr lIns="91440" tIns="45720" rIns="91440" bIns="45720" anchor="ctr"/>
          <a:lstStyle/>
          <a:p>
            <a:r>
              <a:rPr lang="en-US" sz="3200" dirty="0"/>
              <a:t>INTERPRETATIONS OF MCSA</a:t>
            </a:r>
          </a:p>
        </p:txBody>
      </p:sp>
      <p:sp>
        <p:nvSpPr>
          <p:cNvPr id="2" name="Rectangle 1">
            <a:extLst>
              <a:ext uri="{FF2B5EF4-FFF2-40B4-BE49-F238E27FC236}">
                <a16:creationId xmlns:a16="http://schemas.microsoft.com/office/drawing/2014/main" id="{70AD629B-56E3-E904-5B67-B7BEB9472E0E}"/>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EE6D5C0-E8ED-B18F-089F-5864DFAAF6C2}"/>
              </a:ext>
            </a:extLst>
          </p:cNvPr>
          <p:cNvPicPr>
            <a:picLocks noChangeAspect="1"/>
          </p:cNvPicPr>
          <p:nvPr/>
        </p:nvPicPr>
        <p:blipFill>
          <a:blip r:embed="rId2"/>
          <a:stretch>
            <a:fillRect/>
          </a:stretch>
        </p:blipFill>
        <p:spPr>
          <a:xfrm>
            <a:off x="411962" y="1404833"/>
            <a:ext cx="7897850" cy="4676540"/>
          </a:xfrm>
          <a:prstGeom prst="rect">
            <a:avLst/>
          </a:prstGeom>
        </p:spPr>
      </p:pic>
      <p:sp>
        <p:nvSpPr>
          <p:cNvPr id="15" name="TextBox 14">
            <a:extLst>
              <a:ext uri="{FF2B5EF4-FFF2-40B4-BE49-F238E27FC236}">
                <a16:creationId xmlns:a16="http://schemas.microsoft.com/office/drawing/2014/main" id="{8D796F46-08E2-AFAC-8D3D-4DA998AE7D37}"/>
              </a:ext>
            </a:extLst>
          </p:cNvPr>
          <p:cNvSpPr txBox="1"/>
          <p:nvPr/>
        </p:nvSpPr>
        <p:spPr>
          <a:xfrm>
            <a:off x="8459322" y="1817910"/>
            <a:ext cx="3352800" cy="3416320"/>
          </a:xfrm>
          <a:prstGeom prst="rect">
            <a:avLst/>
          </a:prstGeom>
          <a:noFill/>
        </p:spPr>
        <p:txBody>
          <a:bodyPr wrap="square">
            <a:spAutoFit/>
          </a:bodyPr>
          <a:lstStyle/>
          <a:p>
            <a:pPr marL="285750" indent="-285750">
              <a:buFont typeface="Arial" panose="020B0604020202020204" pitchFamily="34" charset="0"/>
              <a:buChar char="•"/>
            </a:pPr>
            <a:r>
              <a:rPr lang="en-US" dirty="0"/>
              <a:t>This graph highlights how much average infant childcare costs vary by state, even after adjusting for income and labor force participation.</a:t>
            </a:r>
          </a:p>
          <a:p>
            <a:pPr marL="285750" indent="-285750">
              <a:buFont typeface="Arial" panose="020B0604020202020204" pitchFamily="34" charset="0"/>
              <a:buChar char="•"/>
            </a:pPr>
            <a:r>
              <a:rPr lang="en-US" dirty="0"/>
              <a:t>States like DC, MA, and WA show much higher costs than Alabama, while MS and SD are much lower.</a:t>
            </a:r>
          </a:p>
          <a:p>
            <a:pPr marL="285750" indent="-285750">
              <a:buFont typeface="Arial" panose="020B0604020202020204" pitchFamily="34" charset="0"/>
              <a:buChar char="•"/>
            </a:pPr>
            <a:r>
              <a:rPr lang="en-US" dirty="0"/>
              <a:t>This may reflect differences in local policy, cost of living, or supply constraints.</a:t>
            </a:r>
          </a:p>
        </p:txBody>
      </p:sp>
    </p:spTree>
    <p:extLst>
      <p:ext uri="{BB962C8B-B14F-4D97-AF65-F5344CB8AC3E}">
        <p14:creationId xmlns:p14="http://schemas.microsoft.com/office/powerpoint/2010/main" val="1733629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C0A4-F78E-1FD0-F171-052FDC8BFC2A}"/>
              </a:ext>
            </a:extLst>
          </p:cNvPr>
          <p:cNvSpPr>
            <a:spLocks noGrp="1"/>
          </p:cNvSpPr>
          <p:nvPr>
            <p:ph type="title"/>
          </p:nvPr>
        </p:nvSpPr>
        <p:spPr>
          <a:xfrm>
            <a:off x="187695" y="252158"/>
            <a:ext cx="11340000" cy="700114"/>
          </a:xfrm>
        </p:spPr>
        <p:txBody>
          <a:bodyPr lIns="91440" tIns="45720" rIns="91440" bIns="45720" anchor="ctr"/>
          <a:lstStyle/>
          <a:p>
            <a:r>
              <a:rPr lang="en-US" sz="2800" b="1" dirty="0">
                <a:solidFill>
                  <a:schemeClr val="tx1"/>
                </a:solidFill>
                <a:latin typeface="Aptos Display"/>
              </a:rPr>
              <a:t>AVERAGE MC_INFANT($) BY STATE</a:t>
            </a:r>
            <a:endParaRPr lang="en-US" b="1" dirty="0">
              <a:solidFill>
                <a:schemeClr val="tx1"/>
              </a:solidFill>
            </a:endParaRPr>
          </a:p>
        </p:txBody>
      </p:sp>
      <p:sp>
        <p:nvSpPr>
          <p:cNvPr id="3" name="Rectangle 2">
            <a:extLst>
              <a:ext uri="{FF2B5EF4-FFF2-40B4-BE49-F238E27FC236}">
                <a16:creationId xmlns:a16="http://schemas.microsoft.com/office/drawing/2014/main" id="{4A550AFA-1D0E-4035-1C6C-9B984D457361}"/>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A2F6141-E1EB-B06B-AF58-BAEEDCCA3885}"/>
              </a:ext>
            </a:extLst>
          </p:cNvPr>
          <p:cNvPicPr>
            <a:picLocks noChangeAspect="1"/>
          </p:cNvPicPr>
          <p:nvPr/>
        </p:nvPicPr>
        <p:blipFill>
          <a:blip r:embed="rId2"/>
          <a:stretch>
            <a:fillRect/>
          </a:stretch>
        </p:blipFill>
        <p:spPr>
          <a:xfrm>
            <a:off x="290258" y="905027"/>
            <a:ext cx="7873336" cy="5372394"/>
          </a:xfrm>
          <a:prstGeom prst="rect">
            <a:avLst/>
          </a:prstGeom>
        </p:spPr>
      </p:pic>
      <p:sp>
        <p:nvSpPr>
          <p:cNvPr id="13" name="Rectangle 4">
            <a:extLst>
              <a:ext uri="{FF2B5EF4-FFF2-40B4-BE49-F238E27FC236}">
                <a16:creationId xmlns:a16="http://schemas.microsoft.com/office/drawing/2014/main" id="{4035A3C2-48F3-3532-1A4D-10DEEA28794A}"/>
              </a:ext>
            </a:extLst>
          </p:cNvPr>
          <p:cNvSpPr>
            <a:spLocks noChangeArrowheads="1"/>
          </p:cNvSpPr>
          <p:nvPr/>
        </p:nvSpPr>
        <p:spPr bwMode="auto">
          <a:xfrm>
            <a:off x="8411142" y="645110"/>
            <a:ext cx="34906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ptos" panose="020B0004020202020204" pitchFamily="34" charset="0"/>
              </a:rPr>
              <a:t> Infant care costs vary widely across states, reflecting local economic conditions and childcare supply.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ptos" panose="020B0004020202020204" pitchFamily="34" charset="0"/>
              </a:rPr>
              <a:t> Urbanized, high-income states like California, Massachusetts, and New York exhibit the highest average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ptos" panose="020B0004020202020204" pitchFamily="34" charset="0"/>
              </a:rPr>
              <a:t> R-squared: 0.790 — Indicates that 79% of the variation in infant care prices is explained by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ptos" panose="020B0004020202020204" pitchFamily="34" charset="0"/>
              </a:rPr>
              <a:t> Suggests that regional factors like cost of living, labor force demand, and childcare regulation play significant roles.</a:t>
            </a:r>
          </a:p>
        </p:txBody>
      </p:sp>
    </p:spTree>
    <p:extLst>
      <p:ext uri="{BB962C8B-B14F-4D97-AF65-F5344CB8AC3E}">
        <p14:creationId xmlns:p14="http://schemas.microsoft.com/office/powerpoint/2010/main" val="67294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125-5C1E-85D2-1F85-789919AE47E5}"/>
              </a:ext>
            </a:extLst>
          </p:cNvPr>
          <p:cNvSpPr>
            <a:spLocks noGrp="1"/>
          </p:cNvSpPr>
          <p:nvPr>
            <p:ph type="title"/>
          </p:nvPr>
        </p:nvSpPr>
        <p:spPr>
          <a:xfrm>
            <a:off x="426183" y="298692"/>
            <a:ext cx="11340000" cy="700114"/>
          </a:xfrm>
        </p:spPr>
        <p:txBody>
          <a:bodyPr lIns="91440" tIns="45720" rIns="91440" bIns="45720" anchor="ctr"/>
          <a:lstStyle/>
          <a:p>
            <a:pPr algn="ctr"/>
            <a:r>
              <a:rPr lang="en-US" b="1" dirty="0"/>
              <a:t>INTERPRETATIONS OF MC_INFANT</a:t>
            </a:r>
          </a:p>
        </p:txBody>
      </p:sp>
      <p:sp>
        <p:nvSpPr>
          <p:cNvPr id="5" name="Rectangle 4">
            <a:extLst>
              <a:ext uri="{FF2B5EF4-FFF2-40B4-BE49-F238E27FC236}">
                <a16:creationId xmlns:a16="http://schemas.microsoft.com/office/drawing/2014/main" id="{94FECD99-81CA-FBDC-208F-CAFA44EF9884}"/>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BC9863-7B03-9179-D19B-496DD9079A7A}"/>
              </a:ext>
            </a:extLst>
          </p:cNvPr>
          <p:cNvPicPr>
            <a:picLocks noChangeAspect="1"/>
          </p:cNvPicPr>
          <p:nvPr/>
        </p:nvPicPr>
        <p:blipFill>
          <a:blip r:embed="rId2"/>
          <a:stretch>
            <a:fillRect/>
          </a:stretch>
        </p:blipFill>
        <p:spPr>
          <a:xfrm>
            <a:off x="234667" y="860166"/>
            <a:ext cx="6334286" cy="5449969"/>
          </a:xfrm>
          <a:prstGeom prst="rect">
            <a:avLst/>
          </a:prstGeom>
        </p:spPr>
      </p:pic>
      <p:sp>
        <p:nvSpPr>
          <p:cNvPr id="8" name="Rectangle 1">
            <a:extLst>
              <a:ext uri="{FF2B5EF4-FFF2-40B4-BE49-F238E27FC236}">
                <a16:creationId xmlns:a16="http://schemas.microsoft.com/office/drawing/2014/main" id="{55CCE9D0-43E6-3DE3-BC7E-FF9C367DDB70}"/>
              </a:ext>
            </a:extLst>
          </p:cNvPr>
          <p:cNvSpPr>
            <a:spLocks noChangeArrowheads="1"/>
          </p:cNvSpPr>
          <p:nvPr/>
        </p:nvSpPr>
        <p:spPr bwMode="auto">
          <a:xfrm>
            <a:off x="6817893" y="1692324"/>
            <a:ext cx="474846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ptos" panose="020B0004020202020204" pitchFamily="34" charset="0"/>
              </a:rPr>
              <a:t>Household income (mhi_2018):</a:t>
            </a:r>
            <a:br>
              <a:rPr kumimoji="0" lang="en-US" altLang="en-US" sz="2000" i="0" u="none" strike="noStrike" cap="none" normalizeH="0" baseline="0" dirty="0">
                <a:ln>
                  <a:noFill/>
                </a:ln>
                <a:solidFill>
                  <a:schemeClr val="tx1"/>
                </a:solidFill>
                <a:effectLst/>
                <a:latin typeface="Aptos" panose="020B0004020202020204" pitchFamily="34" charset="0"/>
              </a:rPr>
            </a:br>
            <a:r>
              <a:rPr kumimoji="0" lang="en-US" altLang="en-US" sz="2000" i="0" u="none" strike="noStrike" cap="none" normalizeH="0" baseline="0" dirty="0">
                <a:ln>
                  <a:noFill/>
                </a:ln>
                <a:solidFill>
                  <a:schemeClr val="tx1"/>
                </a:solidFill>
                <a:effectLst/>
                <a:latin typeface="Aptos" panose="020B0004020202020204" pitchFamily="34" charset="0"/>
              </a:rPr>
              <a:t>→ A $1,000 increase in median household income is associated with a $1.60 increase in infant care cost.</a:t>
            </a:r>
            <a:br>
              <a:rPr kumimoji="0" lang="en-US" altLang="en-US" sz="2000" i="0" u="none" strike="noStrike" cap="none" normalizeH="0" baseline="0" dirty="0">
                <a:ln>
                  <a:noFill/>
                </a:ln>
                <a:solidFill>
                  <a:schemeClr val="tx1"/>
                </a:solidFill>
                <a:effectLst/>
                <a:latin typeface="Aptos" panose="020B0004020202020204" pitchFamily="34" charset="0"/>
              </a:rPr>
            </a:br>
            <a:r>
              <a:rPr kumimoji="0" lang="en-US" altLang="en-US" sz="2000" i="0" u="none" strike="noStrike" cap="none" normalizeH="0" baseline="0" dirty="0">
                <a:ln>
                  <a:noFill/>
                </a:ln>
                <a:solidFill>
                  <a:schemeClr val="tx1"/>
                </a:solidFill>
                <a:effectLst/>
                <a:latin typeface="Aptos" panose="020B0004020202020204" pitchFamily="34" charset="0"/>
              </a:rPr>
              <a:t>→ Reflects cost burden in higher-income, urbanized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ptos" panose="020B0004020202020204" pitchFamily="34" charset="0"/>
              </a:rPr>
              <a:t>Female Labor Force Participation (</a:t>
            </a:r>
            <a:r>
              <a:rPr kumimoji="0" lang="en-US" altLang="en-US" sz="2000" i="0" u="none" strike="noStrike" cap="none" normalizeH="0" baseline="0" dirty="0" err="1">
                <a:ln>
                  <a:noFill/>
                </a:ln>
                <a:solidFill>
                  <a:schemeClr val="tx1"/>
                </a:solidFill>
                <a:effectLst/>
                <a:latin typeface="Aptos" panose="020B0004020202020204" pitchFamily="34" charset="0"/>
              </a:rPr>
              <a:t>log_flfpr</a:t>
            </a:r>
            <a:r>
              <a:rPr kumimoji="0" lang="en-US" altLang="en-US" sz="2000" i="0" u="none" strike="noStrike" cap="none" normalizeH="0" baseline="0" dirty="0">
                <a:ln>
                  <a:noFill/>
                </a:ln>
                <a:solidFill>
                  <a:schemeClr val="tx1"/>
                </a:solidFill>
                <a:effectLst/>
                <a:latin typeface="Aptos" panose="020B0004020202020204" pitchFamily="34" charset="0"/>
              </a:rPr>
              <a:t>):</a:t>
            </a:r>
            <a:br>
              <a:rPr kumimoji="0" lang="en-US" altLang="en-US" sz="2000" i="0" u="none" strike="noStrike" cap="none" normalizeH="0" baseline="0" dirty="0">
                <a:ln>
                  <a:noFill/>
                </a:ln>
                <a:solidFill>
                  <a:schemeClr val="tx1"/>
                </a:solidFill>
                <a:effectLst/>
                <a:latin typeface="Aptos" panose="020B0004020202020204" pitchFamily="34" charset="0"/>
              </a:rPr>
            </a:br>
            <a:r>
              <a:rPr kumimoji="0" lang="en-US" altLang="en-US" sz="2000" i="0" u="none" strike="noStrike" cap="none" normalizeH="0" baseline="0" dirty="0">
                <a:ln>
                  <a:noFill/>
                </a:ln>
                <a:solidFill>
                  <a:schemeClr val="tx1"/>
                </a:solidFill>
                <a:effectLst/>
                <a:latin typeface="Aptos" panose="020B0004020202020204" pitchFamily="34" charset="0"/>
              </a:rPr>
              <a:t>→ A 1% increase in FLFPR leads to a significant increase in childcare cost.</a:t>
            </a:r>
            <a:br>
              <a:rPr kumimoji="0" lang="en-US" altLang="en-US" sz="2000" i="0" u="none" strike="noStrike" cap="none" normalizeH="0" baseline="0" dirty="0">
                <a:ln>
                  <a:noFill/>
                </a:ln>
                <a:solidFill>
                  <a:schemeClr val="tx1"/>
                </a:solidFill>
                <a:effectLst/>
                <a:latin typeface="Aptos" panose="020B0004020202020204" pitchFamily="34" charset="0"/>
              </a:rPr>
            </a:br>
            <a:r>
              <a:rPr kumimoji="0" lang="en-US" altLang="en-US" sz="2000" i="0" u="none" strike="noStrike" cap="none" normalizeH="0" baseline="0" dirty="0">
                <a:ln>
                  <a:noFill/>
                </a:ln>
                <a:solidFill>
                  <a:schemeClr val="tx1"/>
                </a:solidFill>
                <a:effectLst/>
                <a:latin typeface="Aptos" panose="020B0004020202020204" pitchFamily="34" charset="0"/>
              </a:rPr>
              <a:t>→ Suggests rising demand in dual-earner or working-parent households.</a:t>
            </a:r>
          </a:p>
        </p:txBody>
      </p:sp>
    </p:spTree>
    <p:extLst>
      <p:ext uri="{BB962C8B-B14F-4D97-AF65-F5344CB8AC3E}">
        <p14:creationId xmlns:p14="http://schemas.microsoft.com/office/powerpoint/2010/main" val="414692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5295-DE64-0CEF-02FA-08DE7C35B9AE}"/>
              </a:ext>
            </a:extLst>
          </p:cNvPr>
          <p:cNvSpPr>
            <a:spLocks noGrp="1"/>
          </p:cNvSpPr>
          <p:nvPr>
            <p:ph type="title"/>
          </p:nvPr>
        </p:nvSpPr>
        <p:spPr>
          <a:xfrm>
            <a:off x="584200" y="1656880"/>
            <a:ext cx="11340000" cy="700114"/>
          </a:xfrm>
        </p:spPr>
        <p:txBody>
          <a:bodyPr/>
          <a:lstStyle/>
          <a:p>
            <a:r>
              <a:rPr lang="en-US" sz="3600" b="1" dirty="0"/>
              <a:t>What Fixed Effects Doesn’t Solve</a:t>
            </a:r>
          </a:p>
        </p:txBody>
      </p:sp>
      <p:sp>
        <p:nvSpPr>
          <p:cNvPr id="5" name="Rectangle 1">
            <a:extLst>
              <a:ext uri="{FF2B5EF4-FFF2-40B4-BE49-F238E27FC236}">
                <a16:creationId xmlns:a16="http://schemas.microsoft.com/office/drawing/2014/main" id="{846B0496-A0EB-E139-F4CA-771A8082D40C}"/>
              </a:ext>
            </a:extLst>
          </p:cNvPr>
          <p:cNvSpPr>
            <a:spLocks noChangeArrowheads="1"/>
          </p:cNvSpPr>
          <p:nvPr/>
        </p:nvSpPr>
        <p:spPr bwMode="auto">
          <a:xfrm>
            <a:off x="584200" y="2459504"/>
            <a:ext cx="921297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dirty="0">
                <a:ln>
                  <a:noFill/>
                </a:ln>
                <a:solidFill>
                  <a:schemeClr val="tx1"/>
                </a:solidFill>
                <a:effectLst/>
                <a:latin typeface="Aptos" panose="020B0004020202020204" pitchFamily="34" charset="0"/>
              </a:rPr>
              <a:t>FE controls for time-invariant confounders, but it does not solve: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Aptos" panose="020B0004020202020204" pitchFamily="34" charset="0"/>
              </a:rPr>
              <a:t>Time-varying omitted variables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Aptos" panose="020B0004020202020204" pitchFamily="34" charset="0"/>
              </a:rPr>
              <a:t>Reverse causality or simultaneity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Aptos" panose="020B0004020202020204" pitchFamily="34" charset="0"/>
              </a:rPr>
              <a:t>Measurement error in regressors</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dirty="0">
                <a:ln>
                  <a:noFill/>
                </a:ln>
                <a:solidFill>
                  <a:schemeClr val="tx1"/>
                </a:solidFill>
                <a:effectLst/>
                <a:latin typeface="Aptos" panose="020B0004020202020204" pitchFamily="34" charset="0"/>
              </a:rPr>
              <a:t>Remaining concerns motivate robustness checks (e.g., falsification test)</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dirty="0">
                <a:ln>
                  <a:noFill/>
                </a:ln>
                <a:solidFill>
                  <a:schemeClr val="tx1"/>
                </a:solidFill>
                <a:effectLst/>
                <a:latin typeface="Aptos" panose="020B0004020202020204" pitchFamily="34" charset="0"/>
              </a:rPr>
              <a:t>Future work: Consider Instrumental Variables (IV) to improve causal identification.</a:t>
            </a:r>
          </a:p>
        </p:txBody>
      </p:sp>
    </p:spTree>
    <p:extLst>
      <p:ext uri="{BB962C8B-B14F-4D97-AF65-F5344CB8AC3E}">
        <p14:creationId xmlns:p14="http://schemas.microsoft.com/office/powerpoint/2010/main" val="304592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A6E6F-4851-AC6C-58E9-39AB07E1E9EA}"/>
              </a:ext>
            </a:extLst>
          </p:cNvPr>
          <p:cNvSpPr>
            <a:spLocks noGrp="1"/>
          </p:cNvSpPr>
          <p:nvPr>
            <p:ph type="title"/>
          </p:nvPr>
        </p:nvSpPr>
        <p:spPr>
          <a:xfrm>
            <a:off x="395286" y="102999"/>
            <a:ext cx="11659098" cy="700115"/>
          </a:xfrm>
        </p:spPr>
        <p:txBody>
          <a:bodyPr lIns="91440" tIns="45720" rIns="91440" bIns="45720" anchor="ctr"/>
          <a:lstStyle/>
          <a:p>
            <a:r>
              <a:rPr lang="en-US" sz="3200" dirty="0"/>
              <a:t>INTERPRETATIONS OF MC_PRESCHOOL (State Fixed Effects)</a:t>
            </a:r>
          </a:p>
        </p:txBody>
      </p:sp>
      <p:sp>
        <p:nvSpPr>
          <p:cNvPr id="5" name="TextBox 4">
            <a:extLst>
              <a:ext uri="{FF2B5EF4-FFF2-40B4-BE49-F238E27FC236}">
                <a16:creationId xmlns:a16="http://schemas.microsoft.com/office/drawing/2014/main" id="{0754DE87-D87E-712F-A5D3-7B0F186AD862}"/>
              </a:ext>
            </a:extLst>
          </p:cNvPr>
          <p:cNvSpPr txBox="1"/>
          <p:nvPr/>
        </p:nvSpPr>
        <p:spPr>
          <a:xfrm>
            <a:off x="6763363" y="796986"/>
            <a:ext cx="5291021"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None/>
            </a:pPr>
            <a:r>
              <a:rPr lang="en-US" sz="2000" b="1" dirty="0">
                <a:latin typeface="Aptos" panose="020B0004020202020204" pitchFamily="34" charset="0"/>
              </a:rPr>
              <a:t>High-Cost States:</a:t>
            </a:r>
          </a:p>
          <a:p>
            <a:pPr>
              <a:buFont typeface="Arial" panose="020B0604020202020204" pitchFamily="34" charset="0"/>
              <a:buChar char="•"/>
            </a:pPr>
            <a:r>
              <a:rPr lang="en-US" sz="2000" dirty="0">
                <a:latin typeface="Aptos" panose="020B0004020202020204" pitchFamily="34" charset="0"/>
              </a:rPr>
              <a:t>Washington (+1.53), Massachusetts (+1.21), Maryland (+1.08), Connecticut (+1.03) have the highest childcare costs relative to Alabama, likely due to higher income, demand, or stricter regulations.</a:t>
            </a:r>
          </a:p>
          <a:p>
            <a:pPr>
              <a:buNone/>
            </a:pPr>
            <a:r>
              <a:rPr lang="en-US" sz="2000" b="1" dirty="0">
                <a:latin typeface="Aptos" panose="020B0004020202020204" pitchFamily="34" charset="0"/>
              </a:rPr>
              <a:t>Low-Cost States:</a:t>
            </a:r>
          </a:p>
          <a:p>
            <a:pPr>
              <a:buFont typeface="Arial" panose="020B0604020202020204" pitchFamily="34" charset="0"/>
              <a:buChar char="•"/>
            </a:pPr>
            <a:r>
              <a:rPr lang="en-US" sz="2000" dirty="0">
                <a:latin typeface="Aptos" panose="020B0004020202020204" pitchFamily="34" charset="0"/>
              </a:rPr>
              <a:t>Mississippi (–0.90), South Dakota (–0.84), and Tennessee (–0.56) show significantly lower childcare costs, indicating affordability in rural or low-cost areas.</a:t>
            </a:r>
          </a:p>
          <a:p>
            <a:pPr>
              <a:buNone/>
            </a:pPr>
            <a:r>
              <a:rPr lang="en-US" sz="2000" b="1" dirty="0">
                <a:latin typeface="Aptos" panose="020B0004020202020204" pitchFamily="34" charset="0"/>
              </a:rPr>
              <a:t>Moderate States:</a:t>
            </a:r>
          </a:p>
          <a:p>
            <a:pPr>
              <a:buFont typeface="Arial" panose="020B0604020202020204" pitchFamily="34" charset="0"/>
              <a:buChar char="•"/>
            </a:pPr>
            <a:r>
              <a:rPr lang="en-US" sz="2000" dirty="0">
                <a:latin typeface="Aptos" panose="020B0004020202020204" pitchFamily="34" charset="0"/>
              </a:rPr>
              <a:t>States like New York (0.59) and California (0.53) are moderately more expensive than the baseline.</a:t>
            </a:r>
          </a:p>
          <a:p>
            <a:pPr>
              <a:buNone/>
            </a:pPr>
            <a:r>
              <a:rPr lang="en-US" sz="2000" b="1" dirty="0">
                <a:latin typeface="Aptos" panose="020B0004020202020204" pitchFamily="34" charset="0"/>
              </a:rPr>
              <a:t>Near-Baseline:</a:t>
            </a:r>
          </a:p>
          <a:p>
            <a:pPr>
              <a:buFont typeface="Arial" panose="020B0604020202020204" pitchFamily="34" charset="0"/>
              <a:buChar char="•"/>
            </a:pPr>
            <a:r>
              <a:rPr lang="en-US" sz="2000" dirty="0">
                <a:latin typeface="Aptos" panose="020B0004020202020204" pitchFamily="34" charset="0"/>
              </a:rPr>
              <a:t>Delaware (0.02) and West Virginia (–0.01) are close to average, with minimal deviation from Alabama.</a:t>
            </a:r>
          </a:p>
        </p:txBody>
      </p:sp>
      <p:sp>
        <p:nvSpPr>
          <p:cNvPr id="2" name="Rectangle 1">
            <a:extLst>
              <a:ext uri="{FF2B5EF4-FFF2-40B4-BE49-F238E27FC236}">
                <a16:creationId xmlns:a16="http://schemas.microsoft.com/office/drawing/2014/main" id="{FB78F45B-ADB7-A819-17EE-0B0A9C34EE41}"/>
              </a:ext>
            </a:extLst>
          </p:cNvPr>
          <p:cNvSpPr/>
          <p:nvPr/>
        </p:nvSpPr>
        <p:spPr>
          <a:xfrm>
            <a:off x="1474839" y="6469866"/>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E928B6-2F37-025E-091B-5DA35E7E7824}"/>
              </a:ext>
            </a:extLst>
          </p:cNvPr>
          <p:cNvPicPr>
            <a:picLocks noChangeAspect="1"/>
          </p:cNvPicPr>
          <p:nvPr/>
        </p:nvPicPr>
        <p:blipFill>
          <a:blip r:embed="rId2"/>
          <a:srcRect l="4005"/>
          <a:stretch/>
        </p:blipFill>
        <p:spPr>
          <a:xfrm>
            <a:off x="18916" y="796986"/>
            <a:ext cx="6536894" cy="5624989"/>
          </a:xfrm>
          <a:prstGeom prst="rect">
            <a:avLst/>
          </a:prstGeom>
        </p:spPr>
      </p:pic>
    </p:spTree>
    <p:extLst>
      <p:ext uri="{BB962C8B-B14F-4D97-AF65-F5344CB8AC3E}">
        <p14:creationId xmlns:p14="http://schemas.microsoft.com/office/powerpoint/2010/main" val="3976201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C9201-A9B2-5F4A-01CD-6D8A77DE91AF}"/>
              </a:ext>
            </a:extLst>
          </p:cNvPr>
          <p:cNvSpPr>
            <a:spLocks noGrp="1"/>
          </p:cNvSpPr>
          <p:nvPr>
            <p:ph type="title"/>
          </p:nvPr>
        </p:nvSpPr>
        <p:spPr>
          <a:xfrm>
            <a:off x="513348" y="353750"/>
            <a:ext cx="11530263" cy="700115"/>
          </a:xfrm>
        </p:spPr>
        <p:txBody>
          <a:bodyPr/>
          <a:lstStyle/>
          <a:p>
            <a:r>
              <a:rPr lang="en-US" dirty="0"/>
              <a:t>Falsification Test for mhi_2018 (Income)</a:t>
            </a:r>
          </a:p>
        </p:txBody>
      </p:sp>
      <p:sp>
        <p:nvSpPr>
          <p:cNvPr id="5" name="Rectangle 2">
            <a:extLst>
              <a:ext uri="{FF2B5EF4-FFF2-40B4-BE49-F238E27FC236}">
                <a16:creationId xmlns:a16="http://schemas.microsoft.com/office/drawing/2014/main" id="{28DF8610-F787-86BA-96A5-EA9A28F1354B}"/>
              </a:ext>
            </a:extLst>
          </p:cNvPr>
          <p:cNvSpPr>
            <a:spLocks noGrp="1" noChangeArrowheads="1"/>
          </p:cNvSpPr>
          <p:nvPr>
            <p:ph sz="quarter" idx="10"/>
          </p:nvPr>
        </p:nvSpPr>
        <p:spPr bwMode="auto">
          <a:xfrm>
            <a:off x="579521" y="1443841"/>
            <a:ext cx="1103295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ptos" panose="020B0004020202020204" pitchFamily="34" charset="0"/>
              </a:rPr>
              <a:t>Objective</a:t>
            </a:r>
            <a:r>
              <a:rPr kumimoji="0" lang="en-US" altLang="en-US" b="0" i="0" u="none" strike="noStrike" cap="none" normalizeH="0" baseline="0" dirty="0">
                <a:ln>
                  <a:noFill/>
                </a:ln>
                <a:solidFill>
                  <a:schemeClr val="tx1"/>
                </a:solidFill>
                <a:effectLst/>
                <a:latin typeface="Aptos" panose="020B0004020202020204" pitchFamily="34" charset="0"/>
              </a:rPr>
              <a:t>: Test whether mhi_2018 is spuriously correlated with unrelated outcomes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ptos" panose="020B0004020202020204" pitchFamily="34" charset="0"/>
              </a:rPr>
              <a:t>Approach</a:t>
            </a:r>
            <a:r>
              <a:rPr kumimoji="0" lang="en-US" altLang="en-US" b="0" i="0" u="none" strike="noStrike" cap="none" normalizeH="0" baseline="0" dirty="0">
                <a:ln>
                  <a:noFill/>
                </a:ln>
                <a:solidFill>
                  <a:schemeClr val="tx1"/>
                </a:solidFill>
                <a:effectLst/>
                <a:latin typeface="Aptos" panose="020B0004020202020204" pitchFamily="34" charset="0"/>
              </a:rPr>
              <a:t>: Regressed mhi_2018 on 5 placebo dependent variables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ptos" panose="020B0004020202020204" pitchFamily="34" charset="0"/>
              </a:rPr>
              <a:t>Results</a:t>
            </a:r>
            <a:r>
              <a:rPr kumimoji="0" lang="en-US" altLang="en-US" b="0" i="0" u="none" strike="noStrike" cap="none" normalizeH="0" baseline="0" dirty="0">
                <a:ln>
                  <a:noFill/>
                </a:ln>
                <a:solidFill>
                  <a:schemeClr val="tx1"/>
                </a:solidFill>
                <a:effectLst/>
                <a:latin typeface="Aptos" panose="020B0004020202020204" pitchFamily="34" charset="0"/>
              </a:rPr>
              <a:t>:</a:t>
            </a:r>
          </a:p>
          <a:p>
            <a:pPr marL="0" indent="0" eaLnBrk="0" fontAlgn="base" hangingPunct="0">
              <a:lnSpc>
                <a:spcPct val="100000"/>
              </a:lnSpc>
              <a:spcBef>
                <a:spcPct val="0"/>
              </a:spcBef>
              <a:spcAft>
                <a:spcPct val="0"/>
              </a:spcAft>
              <a:buNone/>
            </a:pPr>
            <a:r>
              <a:rPr kumimoji="0" lang="en-US" altLang="en-US" b="1" i="0" u="none" strike="noStrike" cap="none" normalizeH="0" baseline="0" dirty="0">
                <a:ln>
                  <a:noFill/>
                </a:ln>
                <a:solidFill>
                  <a:schemeClr val="tx1"/>
                </a:solidFill>
                <a:effectLst/>
                <a:latin typeface="Aptos" panose="020B0004020202020204" pitchFamily="34" charset="0"/>
              </a:rPr>
              <a:t>No significant effect on:</a:t>
            </a:r>
            <a:br>
              <a:rPr kumimoji="0" lang="en-US" altLang="en-US" b="0" i="0" u="none" strike="noStrike" cap="none" normalizeH="0" baseline="0" dirty="0">
                <a:ln>
                  <a:noFill/>
                </a:ln>
                <a:solidFill>
                  <a:schemeClr val="tx1"/>
                </a:solidFill>
                <a:effectLst/>
                <a:latin typeface="Aptos" panose="020B0004020202020204" pitchFamily="34" charset="0"/>
              </a:rPr>
            </a:br>
            <a:r>
              <a:rPr kumimoji="0" lang="en-US" altLang="en-US" b="0" i="0" u="none" strike="noStrike" cap="none" normalizeH="0" baseline="0" dirty="0">
                <a:ln>
                  <a:noFill/>
                </a:ln>
                <a:solidFill>
                  <a:schemeClr val="tx1"/>
                </a:solidFill>
                <a:effectLst/>
                <a:latin typeface="Aptos" panose="020B0004020202020204" pitchFamily="34" charset="0"/>
              </a:rPr>
              <a:t>1. mlfpr_20to64 (Male Labor Force Participation)</a:t>
            </a:r>
            <a:br>
              <a:rPr kumimoji="0" lang="en-US" altLang="en-US" b="0" i="0" u="none" strike="noStrike" cap="none" normalizeH="0" baseline="0" dirty="0">
                <a:ln>
                  <a:noFill/>
                </a:ln>
                <a:solidFill>
                  <a:schemeClr val="tx1"/>
                </a:solidFill>
                <a:effectLst/>
                <a:latin typeface="Aptos" panose="020B0004020202020204" pitchFamily="34" charset="0"/>
              </a:rPr>
            </a:br>
            <a:r>
              <a:rPr kumimoji="0" lang="en-US" altLang="en-US" b="0" i="0" u="none" strike="noStrike" cap="none" normalizeH="0" baseline="0" dirty="0">
                <a:ln>
                  <a:noFill/>
                </a:ln>
                <a:solidFill>
                  <a:schemeClr val="tx1"/>
                </a:solidFill>
                <a:effectLst/>
                <a:latin typeface="Aptos" panose="020B0004020202020204" pitchFamily="34" charset="0"/>
              </a:rPr>
              <a:t>2.emp_p (Employment in Public Admin)</a:t>
            </a:r>
            <a:br>
              <a:rPr kumimoji="0" lang="en-US" altLang="en-US" b="0" i="0" u="none" strike="noStrike" cap="none" normalizeH="0" baseline="0" dirty="0">
                <a:ln>
                  <a:noFill/>
                </a:ln>
                <a:solidFill>
                  <a:schemeClr val="tx1"/>
                </a:solidFill>
                <a:effectLst/>
                <a:latin typeface="Aptos" panose="020B0004020202020204" pitchFamily="34" charset="0"/>
              </a:rPr>
            </a:br>
            <a:r>
              <a:rPr kumimoji="0" lang="en-US" altLang="en-US" b="0" i="0" u="none" strike="noStrike" cap="none" normalizeH="0" baseline="0" dirty="0">
                <a:ln>
                  <a:noFill/>
                </a:ln>
                <a:solidFill>
                  <a:schemeClr val="tx1"/>
                </a:solidFill>
                <a:effectLst/>
                <a:latin typeface="Aptos" panose="020B0004020202020204" pitchFamily="34" charset="0"/>
              </a:rPr>
              <a:t>3.h_6to17_single_m (Single-Mother Households, Age 6–17)</a:t>
            </a:r>
          </a:p>
          <a:p>
            <a:pPr marL="0" indent="0" eaLnBrk="0" fontAlgn="base" hangingPunct="0">
              <a:lnSpc>
                <a:spcPct val="100000"/>
              </a:lnSpc>
              <a:spcBef>
                <a:spcPct val="0"/>
              </a:spcBef>
              <a:spcAft>
                <a:spcPct val="0"/>
              </a:spcAft>
              <a:buNone/>
            </a:pPr>
            <a:r>
              <a:rPr kumimoji="0" lang="en-US" altLang="en-US" b="1" i="0" u="none" strike="noStrike" cap="none" normalizeH="0" baseline="0" dirty="0">
                <a:ln>
                  <a:noFill/>
                </a:ln>
                <a:solidFill>
                  <a:schemeClr val="tx1"/>
                </a:solidFill>
                <a:effectLst/>
                <a:latin typeface="Aptos" panose="020B0004020202020204" pitchFamily="34" charset="0"/>
              </a:rPr>
              <a:t>Significant effect found on:</a:t>
            </a:r>
            <a:br>
              <a:rPr kumimoji="0" lang="en-US" altLang="en-US" b="1" i="0" u="none" strike="noStrike" cap="none" normalizeH="0" baseline="0" dirty="0">
                <a:ln>
                  <a:noFill/>
                </a:ln>
                <a:solidFill>
                  <a:schemeClr val="tx1"/>
                </a:solidFill>
                <a:effectLst/>
                <a:latin typeface="Aptos" panose="020B0004020202020204" pitchFamily="34" charset="0"/>
              </a:rPr>
            </a:br>
            <a:r>
              <a:rPr kumimoji="0" lang="en-US" altLang="en-US" b="0" i="0" u="none" strike="noStrike" cap="none" normalizeH="0" baseline="0" dirty="0">
                <a:ln>
                  <a:noFill/>
                </a:ln>
                <a:solidFill>
                  <a:schemeClr val="tx1"/>
                </a:solidFill>
                <a:effectLst/>
                <a:latin typeface="Aptos" panose="020B0004020202020204" pitchFamily="34" charset="0"/>
              </a:rPr>
              <a:t>1.emp_sales (p = 0.0456, negative)</a:t>
            </a:r>
            <a:br>
              <a:rPr kumimoji="0" lang="en-US" altLang="en-US" b="0" i="0" u="none" strike="noStrike" cap="none" normalizeH="0" baseline="0" dirty="0">
                <a:ln>
                  <a:noFill/>
                </a:ln>
                <a:solidFill>
                  <a:schemeClr val="tx1"/>
                </a:solidFill>
                <a:effectLst/>
                <a:latin typeface="Aptos" panose="020B0004020202020204" pitchFamily="34" charset="0"/>
              </a:rPr>
            </a:br>
            <a:r>
              <a:rPr kumimoji="0" lang="en-US" altLang="en-US" b="0" i="0" u="none" strike="noStrike" cap="none" normalizeH="0" baseline="0" dirty="0">
                <a:ln>
                  <a:noFill/>
                </a:ln>
                <a:solidFill>
                  <a:schemeClr val="tx1"/>
                </a:solidFill>
                <a:effectLst/>
                <a:latin typeface="Aptos" panose="020B0004020202020204" pitchFamily="34" charset="0"/>
              </a:rPr>
              <a:t>2.households (p = 0.0039, positive)</a:t>
            </a:r>
          </a:p>
          <a:p>
            <a:pPr marL="0" indent="0" eaLnBrk="0" fontAlgn="base" hangingPunct="0">
              <a:lnSpc>
                <a:spcPct val="100000"/>
              </a:lnSpc>
              <a:spcBef>
                <a:spcPct val="0"/>
              </a:spcBef>
              <a:spcAft>
                <a:spcPct val="0"/>
              </a:spcAft>
              <a:buNone/>
            </a:pPr>
            <a:r>
              <a:rPr kumimoji="0" lang="en-US" altLang="en-US" b="1" i="0" u="none" strike="noStrike" cap="none" normalizeH="0" baseline="0" dirty="0">
                <a:ln>
                  <a:noFill/>
                </a:ln>
                <a:solidFill>
                  <a:schemeClr val="tx1"/>
                </a:solidFill>
                <a:effectLst/>
                <a:latin typeface="Aptos" panose="020B0004020202020204" pitchFamily="34" charset="0"/>
              </a:rPr>
              <a:t>Interpretation</a:t>
            </a:r>
            <a:r>
              <a:rPr kumimoji="0" lang="en-US" altLang="en-US" b="0" i="0" u="none" strike="noStrike" cap="none" normalizeH="0" baseline="0" dirty="0">
                <a:ln>
                  <a:noFill/>
                </a:ln>
                <a:solidFill>
                  <a:schemeClr val="tx1"/>
                </a:solidFill>
                <a:effectLst/>
                <a:latin typeface="Aptos" panose="020B0004020202020204" pitchFamily="34" charset="0"/>
              </a:rPr>
              <a:t>:</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ptos" panose="020B0004020202020204" pitchFamily="34" charset="0"/>
              </a:rPr>
              <a:t>Majority of tests support exogeneity</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ptos" panose="020B0004020202020204" pitchFamily="34" charset="0"/>
              </a:rPr>
              <a:t>Some mild concerns about confounding</a:t>
            </a:r>
            <a:endParaRPr lang="en-US" altLang="en-US" dirty="0">
              <a:solidFill>
                <a:schemeClr val="tx1"/>
              </a:solidFill>
              <a:latin typeface="Aptos" panose="020B00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ptos" panose="020B0004020202020204" pitchFamily="34" charset="0"/>
              </a:rPr>
              <a:t>Suggests robustness checks or IV may be useful</a:t>
            </a:r>
          </a:p>
        </p:txBody>
      </p:sp>
    </p:spTree>
    <p:extLst>
      <p:ext uri="{BB962C8B-B14F-4D97-AF65-F5344CB8AC3E}">
        <p14:creationId xmlns:p14="http://schemas.microsoft.com/office/powerpoint/2010/main" val="3505352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8FEB5F-0128-377F-D424-1184D03E0B31}"/>
              </a:ext>
            </a:extLst>
          </p:cNvPr>
          <p:cNvSpPr txBox="1"/>
          <p:nvPr/>
        </p:nvSpPr>
        <p:spPr>
          <a:xfrm>
            <a:off x="660400" y="2044700"/>
            <a:ext cx="4275138" cy="356076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40000" lnSpcReduction="20000"/>
          </a:bodyPr>
          <a:lstStyle/>
          <a:p>
            <a:pPr marL="266700" indent="-266700">
              <a:lnSpc>
                <a:spcPct val="150000"/>
              </a:lnSpc>
              <a:spcBef>
                <a:spcPts val="1000"/>
              </a:spcBef>
              <a:buClr>
                <a:schemeClr val="accent4"/>
              </a:buClr>
              <a:buFont typeface="Wingdings" panose="05000000000000000000" pitchFamily="2" charset="2"/>
              <a:buChar char="§"/>
            </a:pPr>
            <a:r>
              <a:rPr lang="en-US" sz="4000" kern="1200" dirty="0">
                <a:solidFill>
                  <a:schemeClr val="tx1">
                    <a:lumMod val="75000"/>
                    <a:lumOff val="25000"/>
                  </a:schemeClr>
                </a:solidFill>
                <a:latin typeface="Aptos" panose="020B0004020202020204" pitchFamily="34" charset="0"/>
              </a:rPr>
              <a:t>The residuals from the </a:t>
            </a:r>
            <a:r>
              <a:rPr lang="en-US" sz="4000" kern="1200" dirty="0" err="1">
                <a:solidFill>
                  <a:schemeClr val="tx1">
                    <a:lumMod val="75000"/>
                    <a:lumOff val="25000"/>
                  </a:schemeClr>
                </a:solidFill>
                <a:latin typeface="Aptos" panose="020B0004020202020204" pitchFamily="34" charset="0"/>
              </a:rPr>
              <a:t>mc_infant</a:t>
            </a:r>
            <a:r>
              <a:rPr lang="en-US" sz="4000" kern="1200" dirty="0">
                <a:solidFill>
                  <a:schemeClr val="tx1">
                    <a:lumMod val="75000"/>
                    <a:lumOff val="25000"/>
                  </a:schemeClr>
                </a:solidFill>
                <a:latin typeface="Aptos" panose="020B0004020202020204" pitchFamily="34" charset="0"/>
              </a:rPr>
              <a:t> regression are approximately normally distributed, centered around zero.</a:t>
            </a:r>
          </a:p>
          <a:p>
            <a:pPr marL="266700" indent="-266700">
              <a:lnSpc>
                <a:spcPct val="150000"/>
              </a:lnSpc>
              <a:spcBef>
                <a:spcPts val="1000"/>
              </a:spcBef>
              <a:buClr>
                <a:schemeClr val="accent4"/>
              </a:buClr>
              <a:buFont typeface="Wingdings" panose="05000000000000000000" pitchFamily="2" charset="2"/>
              <a:buChar char="§"/>
            </a:pPr>
            <a:r>
              <a:rPr lang="en-US" sz="4000" kern="1200" dirty="0">
                <a:solidFill>
                  <a:schemeClr val="tx1">
                    <a:lumMod val="75000"/>
                    <a:lumOff val="25000"/>
                  </a:schemeClr>
                </a:solidFill>
                <a:latin typeface="Aptos" panose="020B0004020202020204" pitchFamily="34" charset="0"/>
              </a:rPr>
              <a:t>While not perfectly normal, the shape is symmetric and bell-shaped, suggesting MLR.6 (normality of errors) is reasonably satisfied.</a:t>
            </a:r>
          </a:p>
          <a:p>
            <a:pPr marL="266700" indent="-266700">
              <a:lnSpc>
                <a:spcPct val="150000"/>
              </a:lnSpc>
              <a:spcBef>
                <a:spcPts val="1000"/>
              </a:spcBef>
              <a:buClr>
                <a:schemeClr val="accent4"/>
              </a:buClr>
              <a:buFont typeface="Wingdings" panose="05000000000000000000" pitchFamily="2" charset="2"/>
              <a:buChar char="§"/>
            </a:pPr>
            <a:r>
              <a:rPr lang="en-US" sz="4000" kern="1200" dirty="0">
                <a:solidFill>
                  <a:schemeClr val="tx1">
                    <a:lumMod val="75000"/>
                    <a:lumOff val="25000"/>
                  </a:schemeClr>
                </a:solidFill>
                <a:latin typeface="Aptos" panose="020B0004020202020204" pitchFamily="34" charset="0"/>
              </a:rPr>
              <a:t>This supports the validity of t-tests and confidence intervals in our regression analysis</a:t>
            </a:r>
            <a:r>
              <a:rPr lang="en-US" sz="2000" kern="1200" dirty="0">
                <a:solidFill>
                  <a:schemeClr val="tx1">
                    <a:lumMod val="75000"/>
                    <a:lumOff val="25000"/>
                  </a:schemeClr>
                </a:solidFill>
                <a:latin typeface="+mn-lt"/>
                <a:ea typeface="+mn-ea"/>
                <a:cs typeface="+mn-cs"/>
              </a:rPr>
              <a:t>.</a:t>
            </a:r>
            <a:endParaRPr lang="en-US" sz="2000" dirty="0">
              <a:solidFill>
                <a:schemeClr val="tx1">
                  <a:lumMod val="75000"/>
                  <a:lumOff val="25000"/>
                </a:schemeClr>
              </a:solidFill>
              <a:cs typeface="Calibri Light"/>
            </a:endParaRPr>
          </a:p>
        </p:txBody>
      </p:sp>
      <p:sp>
        <p:nvSpPr>
          <p:cNvPr id="2" name="Title 1">
            <a:extLst>
              <a:ext uri="{FF2B5EF4-FFF2-40B4-BE49-F238E27FC236}">
                <a16:creationId xmlns:a16="http://schemas.microsoft.com/office/drawing/2014/main" id="{68DC9F4D-ACCA-2800-CA81-EAB920021E34}"/>
              </a:ext>
            </a:extLst>
          </p:cNvPr>
          <p:cNvSpPr>
            <a:spLocks noGrp="1"/>
          </p:cNvSpPr>
          <p:nvPr>
            <p:ph type="title"/>
          </p:nvPr>
        </p:nvSpPr>
        <p:spPr>
          <a:xfrm>
            <a:off x="660400" y="805213"/>
            <a:ext cx="4275138" cy="830997"/>
          </a:xfrm>
        </p:spPr>
        <p:txBody>
          <a:bodyPr lIns="91440" tIns="45720" rIns="91440" bIns="45720">
            <a:normAutofit/>
          </a:bodyPr>
          <a:lstStyle/>
          <a:p>
            <a:r>
              <a:rPr lang="en-US" b="1" kern="1200" dirty="0">
                <a:latin typeface="+mj-lt"/>
                <a:ea typeface="+mj-ea"/>
                <a:cs typeface="+mj-cs"/>
              </a:rPr>
              <a:t>Residuals</a:t>
            </a:r>
          </a:p>
        </p:txBody>
      </p:sp>
      <p:sp>
        <p:nvSpPr>
          <p:cNvPr id="4" name="Rectangle 3">
            <a:extLst>
              <a:ext uri="{FF2B5EF4-FFF2-40B4-BE49-F238E27FC236}">
                <a16:creationId xmlns:a16="http://schemas.microsoft.com/office/drawing/2014/main" id="{080471B6-08C7-7B0D-000E-6899E1EEE1EC}"/>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25D9523-C354-E3E2-2963-5A5E3081D484}"/>
              </a:ext>
            </a:extLst>
          </p:cNvPr>
          <p:cNvPicPr>
            <a:picLocks noChangeAspect="1"/>
          </p:cNvPicPr>
          <p:nvPr/>
        </p:nvPicPr>
        <p:blipFill>
          <a:blip r:embed="rId2"/>
          <a:stretch>
            <a:fillRect/>
          </a:stretch>
        </p:blipFill>
        <p:spPr>
          <a:xfrm>
            <a:off x="5321424" y="805213"/>
            <a:ext cx="6870576" cy="4660244"/>
          </a:xfrm>
          <a:prstGeom prst="rect">
            <a:avLst/>
          </a:prstGeom>
        </p:spPr>
      </p:pic>
    </p:spTree>
    <p:extLst>
      <p:ext uri="{BB962C8B-B14F-4D97-AF65-F5344CB8AC3E}">
        <p14:creationId xmlns:p14="http://schemas.microsoft.com/office/powerpoint/2010/main" val="1410269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5F3F9-4C33-983E-9F54-210003E99616}"/>
              </a:ext>
            </a:extLst>
          </p:cNvPr>
          <p:cNvSpPr>
            <a:spLocks noGrp="1"/>
          </p:cNvSpPr>
          <p:nvPr>
            <p:ph type="body" sz="quarter" idx="14"/>
          </p:nvPr>
        </p:nvSpPr>
        <p:spPr/>
        <p:txBody>
          <a:bodyPr/>
          <a:lstStyle/>
          <a:p>
            <a:r>
              <a:rPr lang="en-US"/>
              <a:t>Regression Analysis</a:t>
            </a:r>
          </a:p>
        </p:txBody>
      </p:sp>
      <p:sp>
        <p:nvSpPr>
          <p:cNvPr id="3" name="Text Placeholder 2">
            <a:extLst>
              <a:ext uri="{FF2B5EF4-FFF2-40B4-BE49-F238E27FC236}">
                <a16:creationId xmlns:a16="http://schemas.microsoft.com/office/drawing/2014/main" id="{C16886C7-F0C0-F223-53D0-B9F46AA0B9D6}"/>
              </a:ext>
            </a:extLst>
          </p:cNvPr>
          <p:cNvSpPr>
            <a:spLocks noGrp="1"/>
          </p:cNvSpPr>
          <p:nvPr>
            <p:ph type="body" sz="quarter" idx="13"/>
          </p:nvPr>
        </p:nvSpPr>
        <p:spPr>
          <a:xfrm>
            <a:off x="660400" y="2664637"/>
            <a:ext cx="3474720" cy="1717558"/>
          </a:xfrm>
        </p:spPr>
        <p:txBody>
          <a:bodyPr lIns="91440" tIns="45720" rIns="91440" bIns="45720" anchor="t"/>
          <a:lstStyle/>
          <a:p>
            <a:r>
              <a:rPr lang="en-US" dirty="0">
                <a:ea typeface="+mn-lt"/>
                <a:cs typeface="+mn-lt"/>
              </a:rPr>
              <a:t>Income and Female Labor Force Participation (FLFPR) are strong predictors of higher center-based childcare costs, especially for infants.</a:t>
            </a:r>
          </a:p>
          <a:p>
            <a:r>
              <a:rPr lang="en-US" dirty="0">
                <a:ea typeface="+mn-lt"/>
                <a:cs typeface="+mn-lt"/>
              </a:rPr>
              <a:t>States like WA, MA, and CA have significantly higher costs even after controlling for income and FLFPR, suggesting structural/policy-driven differences.</a:t>
            </a:r>
          </a:p>
        </p:txBody>
      </p:sp>
      <p:sp>
        <p:nvSpPr>
          <p:cNvPr id="4" name="Text Placeholder 3">
            <a:extLst>
              <a:ext uri="{FF2B5EF4-FFF2-40B4-BE49-F238E27FC236}">
                <a16:creationId xmlns:a16="http://schemas.microsoft.com/office/drawing/2014/main" id="{1A637920-B7B6-86AF-ECDA-308E86979599}"/>
              </a:ext>
            </a:extLst>
          </p:cNvPr>
          <p:cNvSpPr>
            <a:spLocks noGrp="1"/>
          </p:cNvSpPr>
          <p:nvPr>
            <p:ph type="body" sz="quarter" idx="15"/>
          </p:nvPr>
        </p:nvSpPr>
        <p:spPr/>
        <p:txBody>
          <a:bodyPr/>
          <a:lstStyle/>
          <a:p>
            <a:r>
              <a:rPr lang="en-US"/>
              <a:t>Application</a:t>
            </a:r>
          </a:p>
        </p:txBody>
      </p:sp>
      <p:sp>
        <p:nvSpPr>
          <p:cNvPr id="5" name="Text Placeholder 4">
            <a:extLst>
              <a:ext uri="{FF2B5EF4-FFF2-40B4-BE49-F238E27FC236}">
                <a16:creationId xmlns:a16="http://schemas.microsoft.com/office/drawing/2014/main" id="{078D0FAE-A210-99A9-D9AA-7F0621AD4CBE}"/>
              </a:ext>
            </a:extLst>
          </p:cNvPr>
          <p:cNvSpPr>
            <a:spLocks noGrp="1"/>
          </p:cNvSpPr>
          <p:nvPr>
            <p:ph type="body" sz="quarter" idx="16"/>
          </p:nvPr>
        </p:nvSpPr>
        <p:spPr/>
        <p:txBody>
          <a:bodyPr/>
          <a:lstStyle/>
          <a:p>
            <a:r>
              <a:rPr lang="en-US" dirty="0"/>
              <a:t>Evidence supports targeted childcare subsidies in high-cost, high-participation areas.</a:t>
            </a:r>
          </a:p>
          <a:p>
            <a:r>
              <a:rPr lang="en-US" dirty="0"/>
              <a:t>Results can guide policy discussions around equity in access and affordability of early childhood care.</a:t>
            </a:r>
          </a:p>
        </p:txBody>
      </p:sp>
      <p:sp>
        <p:nvSpPr>
          <p:cNvPr id="6" name="Text Placeholder 5">
            <a:extLst>
              <a:ext uri="{FF2B5EF4-FFF2-40B4-BE49-F238E27FC236}">
                <a16:creationId xmlns:a16="http://schemas.microsoft.com/office/drawing/2014/main" id="{85DEB05B-9AF3-5BA0-40DD-95564D7376EB}"/>
              </a:ext>
            </a:extLst>
          </p:cNvPr>
          <p:cNvSpPr>
            <a:spLocks noGrp="1"/>
          </p:cNvSpPr>
          <p:nvPr>
            <p:ph type="body" sz="quarter" idx="17"/>
          </p:nvPr>
        </p:nvSpPr>
        <p:spPr>
          <a:xfrm>
            <a:off x="4352290" y="1943559"/>
            <a:ext cx="3474720" cy="438150"/>
          </a:xfrm>
        </p:spPr>
        <p:txBody>
          <a:bodyPr/>
          <a:lstStyle/>
          <a:p>
            <a:r>
              <a:rPr lang="en-US"/>
              <a:t>Opportunities for future analysis</a:t>
            </a:r>
          </a:p>
        </p:txBody>
      </p:sp>
      <p:sp>
        <p:nvSpPr>
          <p:cNvPr id="7" name="Text Placeholder 6">
            <a:extLst>
              <a:ext uri="{FF2B5EF4-FFF2-40B4-BE49-F238E27FC236}">
                <a16:creationId xmlns:a16="http://schemas.microsoft.com/office/drawing/2014/main" id="{B78C3693-2A29-34DE-FA62-09639322AD77}"/>
              </a:ext>
            </a:extLst>
          </p:cNvPr>
          <p:cNvSpPr>
            <a:spLocks noGrp="1"/>
          </p:cNvSpPr>
          <p:nvPr>
            <p:ph type="body" sz="quarter" idx="18"/>
          </p:nvPr>
        </p:nvSpPr>
        <p:spPr>
          <a:xfrm>
            <a:off x="4364990" y="2664637"/>
            <a:ext cx="3474720" cy="2935288"/>
          </a:xfrm>
        </p:spPr>
        <p:txBody>
          <a:bodyPr lIns="91440" tIns="45720" rIns="91440" bIns="45720" anchor="t"/>
          <a:lstStyle/>
          <a:p>
            <a:r>
              <a:rPr lang="en-US" dirty="0">
                <a:cs typeface="Calibri Light"/>
              </a:rPr>
              <a:t>Extend analysis to family-based care and different age groups (toddlers, preschool).</a:t>
            </a:r>
          </a:p>
          <a:p>
            <a:r>
              <a:rPr lang="en-US" dirty="0">
                <a:cs typeface="Calibri Light"/>
              </a:rPr>
              <a:t> Explore additional factors like provider density, urbanization, or state subsidy programs.</a:t>
            </a:r>
            <a:endParaRPr lang="en-US" dirty="0"/>
          </a:p>
          <a:p>
            <a:endParaRPr lang="en-US" dirty="0"/>
          </a:p>
        </p:txBody>
      </p:sp>
      <p:sp>
        <p:nvSpPr>
          <p:cNvPr id="8" name="Title 7">
            <a:extLst>
              <a:ext uri="{FF2B5EF4-FFF2-40B4-BE49-F238E27FC236}">
                <a16:creationId xmlns:a16="http://schemas.microsoft.com/office/drawing/2014/main" id="{8E7B7F54-9B90-72DC-A875-3F919533513C}"/>
              </a:ext>
            </a:extLst>
          </p:cNvPr>
          <p:cNvSpPr>
            <a:spLocks noGrp="1"/>
          </p:cNvSpPr>
          <p:nvPr>
            <p:ph type="title"/>
          </p:nvPr>
        </p:nvSpPr>
        <p:spPr/>
        <p:txBody>
          <a:bodyPr/>
          <a:lstStyle/>
          <a:p>
            <a:r>
              <a:rPr lang="en-US"/>
              <a:t>Conclusion</a:t>
            </a:r>
          </a:p>
        </p:txBody>
      </p:sp>
      <p:sp>
        <p:nvSpPr>
          <p:cNvPr id="10" name="Rectangle 9">
            <a:extLst>
              <a:ext uri="{FF2B5EF4-FFF2-40B4-BE49-F238E27FC236}">
                <a16:creationId xmlns:a16="http://schemas.microsoft.com/office/drawing/2014/main" id="{B006CCFB-AC3D-5422-88AB-D68DB1A54924}"/>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3" descr="Yellow pencils on a red background">
            <a:extLst>
              <a:ext uri="{FF2B5EF4-FFF2-40B4-BE49-F238E27FC236}">
                <a16:creationId xmlns:a16="http://schemas.microsoft.com/office/drawing/2014/main" id="{BF5D5A54-CE3C-2CE3-68DD-99A2FD58850F}"/>
              </a:ext>
            </a:extLst>
          </p:cNvPr>
          <p:cNvPicPr>
            <a:picLocks noGrp="1" noChangeAspect="1"/>
          </p:cNvPicPr>
          <p:nvPr>
            <p:ph type="pic" sz="quarter" idx="20"/>
          </p:nvPr>
        </p:nvPicPr>
        <p:blipFill>
          <a:blip r:embed="rId2"/>
          <a:srcRect t="13757" b="13757"/>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Tree>
    <p:extLst>
      <p:ext uri="{BB962C8B-B14F-4D97-AF65-F5344CB8AC3E}">
        <p14:creationId xmlns:p14="http://schemas.microsoft.com/office/powerpoint/2010/main" val="493407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lIns="91440" tIns="45720" rIns="91440" bIns="45720" anchor="t"/>
          <a:lstStyle/>
          <a:p>
            <a:endParaRPr lang="en-US"/>
          </a:p>
          <a:p>
            <a:endParaRPr lang="en-US"/>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a:xfrm>
            <a:off x="660400" y="1955080"/>
            <a:ext cx="4143375" cy="759470"/>
          </a:xfrm>
        </p:spPr>
        <p:txBody>
          <a:bodyPr lIns="91440" tIns="45720" rIns="91440" bIns="45720" anchor="t"/>
          <a:lstStyle/>
          <a:p>
            <a:r>
              <a:rPr lang="en-US"/>
              <a:t>Resources</a:t>
            </a:r>
          </a:p>
          <a:p>
            <a:r>
              <a:rPr lang="en-US" sz="1800" b="0">
                <a:hlinkClick r:id="rId2"/>
              </a:rPr>
              <a:t>https://www.dol.gov/sites/dolgov/files/WB/NDCP/508_WB_IssueBrief-NDCP-20230213.pdf</a:t>
            </a:r>
            <a:endParaRPr lang="en-US" sz="1800" b="0"/>
          </a:p>
          <a:p>
            <a:r>
              <a:rPr lang="en-US" sz="1800" b="0">
                <a:hlinkClick r:id="rId3"/>
              </a:rPr>
              <a:t>https://www.dol.gov/agencies/wb/topics/featured-childcare</a:t>
            </a:r>
            <a:endParaRPr lang="en-US" sz="1800" b="0"/>
          </a:p>
          <a:p>
            <a:r>
              <a:rPr lang="en-US" sz="1800" b="0">
                <a:hlinkClick r:id="rId4"/>
              </a:rPr>
              <a:t>https://www.commerce.gov/news/blog/2024/06/childcare-costs-reduced-work-and-financial-strain-new-estimates-low-income</a:t>
            </a:r>
            <a:endParaRPr lang="en-US" sz="1800" b="0"/>
          </a:p>
          <a:p>
            <a:endParaRPr lang="en-US" b="0"/>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5"/>
          <a:srcRect l="17082" r="17082"/>
          <a:stretch/>
        </p:blipFill>
        <p:spPr>
          <a:xfrm>
            <a:off x="5888038" y="533400"/>
            <a:ext cx="5541962" cy="5611813"/>
          </a:xfrm>
        </p:spPr>
      </p:pic>
      <p:sp>
        <p:nvSpPr>
          <p:cNvPr id="6" name="Rectangle 5">
            <a:extLst>
              <a:ext uri="{FF2B5EF4-FFF2-40B4-BE49-F238E27FC236}">
                <a16:creationId xmlns:a16="http://schemas.microsoft.com/office/drawing/2014/main" id="{A0991E6A-6DC1-DED5-1A68-78A1A039D1B7}"/>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534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56AF1-0396-33CF-3080-A6EA68CEF993}"/>
              </a:ext>
            </a:extLst>
          </p:cNvPr>
          <p:cNvSpPr>
            <a:spLocks noGrp="1"/>
          </p:cNvSpPr>
          <p:nvPr>
            <p:ph type="title"/>
          </p:nvPr>
        </p:nvSpPr>
        <p:spPr>
          <a:xfrm>
            <a:off x="426000" y="0"/>
            <a:ext cx="11340000" cy="700114"/>
          </a:xfrm>
        </p:spPr>
        <p:txBody>
          <a:bodyPr/>
          <a:lstStyle/>
          <a:p>
            <a:r>
              <a:rPr lang="en-US"/>
              <a:t>Appendix</a:t>
            </a:r>
          </a:p>
        </p:txBody>
      </p:sp>
      <p:pic>
        <p:nvPicPr>
          <p:cNvPr id="4" name="Picture 3">
            <a:extLst>
              <a:ext uri="{FF2B5EF4-FFF2-40B4-BE49-F238E27FC236}">
                <a16:creationId xmlns:a16="http://schemas.microsoft.com/office/drawing/2014/main" id="{E4A1F5DC-CE2D-714B-90A5-1F95917D50BB}"/>
              </a:ext>
            </a:extLst>
          </p:cNvPr>
          <p:cNvPicPr>
            <a:picLocks noChangeAspect="1"/>
          </p:cNvPicPr>
          <p:nvPr/>
        </p:nvPicPr>
        <p:blipFill>
          <a:blip r:embed="rId2"/>
          <a:stretch>
            <a:fillRect/>
          </a:stretch>
        </p:blipFill>
        <p:spPr>
          <a:xfrm>
            <a:off x="426000" y="822762"/>
            <a:ext cx="3419952" cy="5468113"/>
          </a:xfrm>
          <a:prstGeom prst="rect">
            <a:avLst/>
          </a:prstGeom>
        </p:spPr>
      </p:pic>
      <p:pic>
        <p:nvPicPr>
          <p:cNvPr id="17" name="Picture 4" descr="A bar chart showing that nearly 4 in 10 lower-income parents in the U.S. reported challenges paying for child care in 2022.">
            <a:extLst>
              <a:ext uri="{FF2B5EF4-FFF2-40B4-BE49-F238E27FC236}">
                <a16:creationId xmlns:a16="http://schemas.microsoft.com/office/drawing/2014/main" id="{974F2B8A-8A0D-BBC0-AEAE-77ACE4511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95" b="28387"/>
          <a:stretch/>
        </p:blipFill>
        <p:spPr bwMode="auto">
          <a:xfrm>
            <a:off x="4386749" y="822762"/>
            <a:ext cx="3901613" cy="56470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A bar chart showing that nearly 4 in 10 lower-income parents in the U.S. reported challenges paying for child care in 2022.">
            <a:extLst>
              <a:ext uri="{FF2B5EF4-FFF2-40B4-BE49-F238E27FC236}">
                <a16:creationId xmlns:a16="http://schemas.microsoft.com/office/drawing/2014/main" id="{46133318-D309-1634-7B4F-1A52805A1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828" b="2222"/>
          <a:stretch/>
        </p:blipFill>
        <p:spPr bwMode="auto">
          <a:xfrm>
            <a:off x="8817544" y="4768645"/>
            <a:ext cx="3117016" cy="17012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EB47346-4D20-78BA-ACC0-911F5A019D2D}"/>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650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CBB9F7-74E2-BBCA-C3CD-CCC0AFA29F99}"/>
              </a:ext>
            </a:extLst>
          </p:cNvPr>
          <p:cNvPicPr>
            <a:picLocks noChangeAspect="1"/>
          </p:cNvPicPr>
          <p:nvPr/>
        </p:nvPicPr>
        <p:blipFill>
          <a:blip r:embed="rId2"/>
          <a:stretch>
            <a:fillRect/>
          </a:stretch>
        </p:blipFill>
        <p:spPr>
          <a:xfrm>
            <a:off x="335517" y="677432"/>
            <a:ext cx="5695304" cy="5644710"/>
          </a:xfrm>
          <a:prstGeom prst="rect">
            <a:avLst/>
          </a:prstGeom>
        </p:spPr>
      </p:pic>
      <p:pic>
        <p:nvPicPr>
          <p:cNvPr id="13" name="Picture 12">
            <a:extLst>
              <a:ext uri="{FF2B5EF4-FFF2-40B4-BE49-F238E27FC236}">
                <a16:creationId xmlns:a16="http://schemas.microsoft.com/office/drawing/2014/main" id="{41824AD6-057E-67CA-F41F-94C441596D22}"/>
              </a:ext>
            </a:extLst>
          </p:cNvPr>
          <p:cNvPicPr>
            <a:picLocks noChangeAspect="1"/>
          </p:cNvPicPr>
          <p:nvPr/>
        </p:nvPicPr>
        <p:blipFill>
          <a:blip r:embed="rId3"/>
          <a:stretch>
            <a:fillRect/>
          </a:stretch>
        </p:blipFill>
        <p:spPr>
          <a:xfrm>
            <a:off x="6161181" y="649426"/>
            <a:ext cx="5700868" cy="5672716"/>
          </a:xfrm>
          <a:prstGeom prst="rect">
            <a:avLst/>
          </a:prstGeom>
        </p:spPr>
      </p:pic>
      <p:sp>
        <p:nvSpPr>
          <p:cNvPr id="14" name="Title 7">
            <a:extLst>
              <a:ext uri="{FF2B5EF4-FFF2-40B4-BE49-F238E27FC236}">
                <a16:creationId xmlns:a16="http://schemas.microsoft.com/office/drawing/2014/main" id="{64B12B05-F19C-145A-669D-E130B547AF1D}"/>
              </a:ext>
            </a:extLst>
          </p:cNvPr>
          <p:cNvSpPr>
            <a:spLocks noGrp="1"/>
          </p:cNvSpPr>
          <p:nvPr>
            <p:ph type="title"/>
          </p:nvPr>
        </p:nvSpPr>
        <p:spPr>
          <a:xfrm>
            <a:off x="235974" y="94225"/>
            <a:ext cx="11626075" cy="555201"/>
          </a:xfrm>
        </p:spPr>
        <p:txBody>
          <a:bodyPr/>
          <a:lstStyle/>
          <a:p>
            <a:pPr algn="ctr"/>
            <a:r>
              <a:rPr lang="en-US" sz="3200"/>
              <a:t>Childcare costs are a significant expense on a household’s income</a:t>
            </a:r>
          </a:p>
        </p:txBody>
      </p:sp>
      <p:sp>
        <p:nvSpPr>
          <p:cNvPr id="15" name="Rectangle 14">
            <a:extLst>
              <a:ext uri="{FF2B5EF4-FFF2-40B4-BE49-F238E27FC236}">
                <a16:creationId xmlns:a16="http://schemas.microsoft.com/office/drawing/2014/main" id="{D9808F63-31E2-0CD7-C5EC-5C8D469793BF}"/>
              </a:ext>
            </a:extLst>
          </p:cNvPr>
          <p:cNvSpPr/>
          <p:nvPr/>
        </p:nvSpPr>
        <p:spPr>
          <a:xfrm>
            <a:off x="1474839" y="6440129"/>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019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9F003-865E-D339-4D11-7D7B1765EAD0}"/>
              </a:ext>
            </a:extLst>
          </p:cNvPr>
          <p:cNvSpPr>
            <a:spLocks noGrp="1"/>
          </p:cNvSpPr>
          <p:nvPr>
            <p:ph type="title"/>
          </p:nvPr>
        </p:nvSpPr>
        <p:spPr>
          <a:xfrm>
            <a:off x="838200" y="635000"/>
            <a:ext cx="10515600" cy="700115"/>
          </a:xfrm>
        </p:spPr>
        <p:txBody>
          <a:bodyPr lIns="91440" tIns="45720" rIns="91440" bIns="45720" anchor="ctr">
            <a:normAutofit/>
          </a:bodyPr>
          <a:lstStyle/>
          <a:p>
            <a:r>
              <a:rPr lang="en-US" sz="3200" b="0"/>
              <a:t>VARIANCE INFLATION FACTOR</a:t>
            </a:r>
          </a:p>
        </p:txBody>
      </p:sp>
      <p:sp>
        <p:nvSpPr>
          <p:cNvPr id="4" name="Rectangle 3">
            <a:extLst>
              <a:ext uri="{FF2B5EF4-FFF2-40B4-BE49-F238E27FC236}">
                <a16:creationId xmlns:a16="http://schemas.microsoft.com/office/drawing/2014/main" id="{6D13CF9C-F310-67F7-6CF0-29E03B86669B}"/>
              </a:ext>
            </a:extLst>
          </p:cNvPr>
          <p:cNvSpPr/>
          <p:nvPr/>
        </p:nvSpPr>
        <p:spPr>
          <a:xfrm>
            <a:off x="1474839" y="6440129"/>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00411AD8-D5D4-329D-BF16-C320F59B931C}"/>
              </a:ext>
            </a:extLst>
          </p:cNvPr>
          <p:cNvSpPr>
            <a:spLocks noChangeArrowheads="1"/>
          </p:cNvSpPr>
          <p:nvPr/>
        </p:nvSpPr>
        <p:spPr bwMode="auto">
          <a:xfrm>
            <a:off x="1848851" y="2375779"/>
            <a:ext cx="9284369" cy="306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i="0" u="none" strike="noStrike" cap="none" normalizeH="0" baseline="0" dirty="0">
                <a:ln>
                  <a:noFill/>
                </a:ln>
                <a:solidFill>
                  <a:schemeClr val="tx1"/>
                </a:solidFill>
                <a:effectLst/>
                <a:latin typeface="Aptos" panose="020B0004020202020204" pitchFamily="34" charset="0"/>
              </a:rPr>
              <a:t>Multicollinearity Check: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dirty="0">
                <a:ln>
                  <a:noFill/>
                </a:ln>
                <a:solidFill>
                  <a:schemeClr val="tx1"/>
                </a:solidFill>
                <a:effectLst/>
                <a:latin typeface="Aptos" panose="020B0004020202020204" pitchFamily="34" charset="0"/>
              </a:rPr>
              <a:t>Most VIF values are within acceptable limits (VIF &lt; 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dirty="0">
                <a:ln>
                  <a:noFill/>
                </a:ln>
                <a:solidFill>
                  <a:schemeClr val="tx1"/>
                </a:solidFill>
                <a:effectLst/>
                <a:latin typeface="Aptos" panose="020B0004020202020204" pitchFamily="34" charset="0"/>
              </a:rPr>
              <a:t>mhi_2018 and </a:t>
            </a:r>
            <a:r>
              <a:rPr kumimoji="0" lang="en-US" altLang="en-US" sz="2500" i="0" u="none" strike="noStrike" cap="none" normalizeH="0" baseline="0" dirty="0" err="1">
                <a:ln>
                  <a:noFill/>
                </a:ln>
                <a:solidFill>
                  <a:schemeClr val="tx1"/>
                </a:solidFill>
                <a:effectLst/>
                <a:latin typeface="Aptos" panose="020B0004020202020204" pitchFamily="34" charset="0"/>
              </a:rPr>
              <a:t>pr_f</a:t>
            </a:r>
            <a:r>
              <a:rPr kumimoji="0" lang="en-US" altLang="en-US" sz="2500" i="0" u="none" strike="noStrike" cap="none" normalizeH="0" baseline="0" dirty="0">
                <a:ln>
                  <a:noFill/>
                </a:ln>
                <a:solidFill>
                  <a:schemeClr val="tx1"/>
                </a:solidFill>
                <a:effectLst/>
                <a:latin typeface="Aptos" panose="020B0004020202020204" pitchFamily="34" charset="0"/>
              </a:rPr>
              <a:t> exceed 5, suggesting some multicollinearity, but are retained due to strong theoretical justification.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dirty="0">
                <a:ln>
                  <a:noFill/>
                </a:ln>
                <a:solidFill>
                  <a:schemeClr val="tx1"/>
                </a:solidFill>
                <a:effectLst/>
                <a:latin typeface="Aptos" panose="020B0004020202020204" pitchFamily="34" charset="0"/>
              </a:rPr>
              <a:t>No variables were dropped based solely on VIF.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dirty="0">
                <a:ln>
                  <a:noFill/>
                </a:ln>
                <a:solidFill>
                  <a:schemeClr val="tx1"/>
                </a:solidFill>
                <a:effectLst/>
                <a:latin typeface="Aptos" panose="020B0004020202020204" pitchFamily="34" charset="0"/>
              </a:rPr>
              <a:t>We conclude multicollinearity is not a major issue in the final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579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BC7BF9-88DA-9A82-77D0-A563B6ED49B3}"/>
              </a:ext>
            </a:extLst>
          </p:cNvPr>
          <p:cNvSpPr txBox="1"/>
          <p:nvPr/>
        </p:nvSpPr>
        <p:spPr>
          <a:xfrm>
            <a:off x="9448799" y="1229031"/>
            <a:ext cx="609601" cy="265471"/>
          </a:xfrm>
          <a:prstGeom prst="rect">
            <a:avLst/>
          </a:prstGeom>
          <a:noFill/>
        </p:spPr>
        <p:txBody>
          <a:bodyPr wrap="square" rtlCol="0">
            <a:spAutoFit/>
          </a:bodyPr>
          <a:lstStyle/>
          <a:p>
            <a:r>
              <a:rPr lang="en-US" sz="1100"/>
              <a:t>22,977</a:t>
            </a:r>
          </a:p>
        </p:txBody>
      </p:sp>
      <p:pic>
        <p:nvPicPr>
          <p:cNvPr id="8" name="Picture 7">
            <a:extLst>
              <a:ext uri="{FF2B5EF4-FFF2-40B4-BE49-F238E27FC236}">
                <a16:creationId xmlns:a16="http://schemas.microsoft.com/office/drawing/2014/main" id="{69C2B712-16A5-D41B-F083-45D9CC2C7FA0}"/>
              </a:ext>
            </a:extLst>
          </p:cNvPr>
          <p:cNvPicPr>
            <a:picLocks noChangeAspect="1"/>
          </p:cNvPicPr>
          <p:nvPr/>
        </p:nvPicPr>
        <p:blipFill>
          <a:blip r:embed="rId2"/>
          <a:stretch>
            <a:fillRect/>
          </a:stretch>
        </p:blipFill>
        <p:spPr>
          <a:xfrm>
            <a:off x="0" y="0"/>
            <a:ext cx="10218114" cy="6858000"/>
          </a:xfrm>
          <a:prstGeom prst="rect">
            <a:avLst/>
          </a:prstGeom>
        </p:spPr>
      </p:pic>
      <p:pic>
        <p:nvPicPr>
          <p:cNvPr id="9" name="Picture 8">
            <a:extLst>
              <a:ext uri="{FF2B5EF4-FFF2-40B4-BE49-F238E27FC236}">
                <a16:creationId xmlns:a16="http://schemas.microsoft.com/office/drawing/2014/main" id="{E50886AA-5E82-D6EA-E6E5-7F25E7757C24}"/>
              </a:ext>
            </a:extLst>
          </p:cNvPr>
          <p:cNvPicPr>
            <a:picLocks noChangeAspect="1"/>
          </p:cNvPicPr>
          <p:nvPr/>
        </p:nvPicPr>
        <p:blipFill>
          <a:blip r:embed="rId3"/>
          <a:srcRect l="55550" t="21792" r="11906" b="32616"/>
          <a:stretch/>
        </p:blipFill>
        <p:spPr>
          <a:xfrm>
            <a:off x="8790039" y="3731341"/>
            <a:ext cx="3401961" cy="3126659"/>
          </a:xfrm>
          <a:prstGeom prst="rect">
            <a:avLst/>
          </a:prstGeom>
        </p:spPr>
      </p:pic>
      <p:sp>
        <p:nvSpPr>
          <p:cNvPr id="10" name="Title 7">
            <a:extLst>
              <a:ext uri="{FF2B5EF4-FFF2-40B4-BE49-F238E27FC236}">
                <a16:creationId xmlns:a16="http://schemas.microsoft.com/office/drawing/2014/main" id="{21C56060-CFDA-3340-F1C4-FD185C6A8221}"/>
              </a:ext>
            </a:extLst>
          </p:cNvPr>
          <p:cNvSpPr>
            <a:spLocks noGrp="1"/>
          </p:cNvSpPr>
          <p:nvPr>
            <p:ph type="title"/>
          </p:nvPr>
        </p:nvSpPr>
        <p:spPr>
          <a:xfrm>
            <a:off x="10218114" y="0"/>
            <a:ext cx="1973886" cy="2369574"/>
          </a:xfrm>
        </p:spPr>
        <p:txBody>
          <a:bodyPr/>
          <a:lstStyle/>
          <a:p>
            <a:pPr algn="ctr"/>
            <a:r>
              <a:rPr lang="en-US" sz="3200"/>
              <a:t>Childcare costs differ by county and state</a:t>
            </a:r>
          </a:p>
        </p:txBody>
      </p:sp>
    </p:spTree>
    <p:extLst>
      <p:ext uri="{BB962C8B-B14F-4D97-AF65-F5344CB8AC3E}">
        <p14:creationId xmlns:p14="http://schemas.microsoft.com/office/powerpoint/2010/main" val="241257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0DA372-FD72-BD6F-4C4F-8D097C2CB360}"/>
              </a:ext>
            </a:extLst>
          </p:cNvPr>
          <p:cNvPicPr>
            <a:picLocks noChangeAspect="1"/>
          </p:cNvPicPr>
          <p:nvPr/>
        </p:nvPicPr>
        <p:blipFill>
          <a:blip r:embed="rId2"/>
          <a:stretch>
            <a:fillRect/>
          </a:stretch>
        </p:blipFill>
        <p:spPr>
          <a:xfrm>
            <a:off x="0" y="0"/>
            <a:ext cx="9923028" cy="6858000"/>
          </a:xfrm>
          <a:prstGeom prst="rect">
            <a:avLst/>
          </a:prstGeom>
        </p:spPr>
      </p:pic>
      <p:pic>
        <p:nvPicPr>
          <p:cNvPr id="6" name="Picture 5">
            <a:extLst>
              <a:ext uri="{FF2B5EF4-FFF2-40B4-BE49-F238E27FC236}">
                <a16:creationId xmlns:a16="http://schemas.microsoft.com/office/drawing/2014/main" id="{53151737-9173-ACDD-FE99-6D14ECE3A599}"/>
              </a:ext>
            </a:extLst>
          </p:cNvPr>
          <p:cNvPicPr>
            <a:picLocks noChangeAspect="1"/>
          </p:cNvPicPr>
          <p:nvPr/>
        </p:nvPicPr>
        <p:blipFill>
          <a:blip r:embed="rId3"/>
          <a:srcRect l="50934" t="25233" r="16856" b="28603"/>
          <a:stretch/>
        </p:blipFill>
        <p:spPr>
          <a:xfrm>
            <a:off x="8799871" y="3692011"/>
            <a:ext cx="3392129" cy="3165989"/>
          </a:xfrm>
          <a:prstGeom prst="rect">
            <a:avLst/>
          </a:prstGeom>
        </p:spPr>
      </p:pic>
      <p:sp>
        <p:nvSpPr>
          <p:cNvPr id="7" name="Title 7">
            <a:extLst>
              <a:ext uri="{FF2B5EF4-FFF2-40B4-BE49-F238E27FC236}">
                <a16:creationId xmlns:a16="http://schemas.microsoft.com/office/drawing/2014/main" id="{3B1C9E87-B3B2-E885-7AC8-F97565EB7376}"/>
              </a:ext>
            </a:extLst>
          </p:cNvPr>
          <p:cNvSpPr>
            <a:spLocks noGrp="1"/>
          </p:cNvSpPr>
          <p:nvPr>
            <p:ph type="title"/>
          </p:nvPr>
        </p:nvSpPr>
        <p:spPr>
          <a:xfrm>
            <a:off x="9923028" y="0"/>
            <a:ext cx="2268972" cy="2369574"/>
          </a:xfrm>
        </p:spPr>
        <p:txBody>
          <a:bodyPr/>
          <a:lstStyle/>
          <a:p>
            <a:pPr algn="ctr"/>
            <a:r>
              <a:rPr lang="en-US" sz="3200"/>
              <a:t>Childcare costs differ by county and state</a:t>
            </a:r>
          </a:p>
        </p:txBody>
      </p:sp>
    </p:spTree>
    <p:extLst>
      <p:ext uri="{BB962C8B-B14F-4D97-AF65-F5344CB8AC3E}">
        <p14:creationId xmlns:p14="http://schemas.microsoft.com/office/powerpoint/2010/main" val="4281373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4837-D8C4-074B-00D9-6BD699E12FE8}"/>
              </a:ext>
            </a:extLst>
          </p:cNvPr>
          <p:cNvPicPr>
            <a:picLocks noChangeAspect="1"/>
          </p:cNvPicPr>
          <p:nvPr/>
        </p:nvPicPr>
        <p:blipFill>
          <a:blip r:embed="rId2"/>
          <a:srcRect l="902" r="663"/>
          <a:stretch/>
        </p:blipFill>
        <p:spPr>
          <a:xfrm>
            <a:off x="5792915" y="2232597"/>
            <a:ext cx="6310595" cy="3291303"/>
          </a:xfrm>
          <a:prstGeom prst="rect">
            <a:avLst/>
          </a:prstGeom>
        </p:spPr>
      </p:pic>
      <p:pic>
        <p:nvPicPr>
          <p:cNvPr id="13" name="Picture 12">
            <a:extLst>
              <a:ext uri="{FF2B5EF4-FFF2-40B4-BE49-F238E27FC236}">
                <a16:creationId xmlns:a16="http://schemas.microsoft.com/office/drawing/2014/main" id="{BAE1D3EF-EA59-329C-189D-37FB6FC83EA0}"/>
              </a:ext>
            </a:extLst>
          </p:cNvPr>
          <p:cNvPicPr>
            <a:picLocks noChangeAspect="1"/>
          </p:cNvPicPr>
          <p:nvPr/>
        </p:nvPicPr>
        <p:blipFill>
          <a:blip r:embed="rId3"/>
          <a:srcRect l="2460" r="1757"/>
          <a:stretch/>
        </p:blipFill>
        <p:spPr>
          <a:xfrm>
            <a:off x="88490" y="2107235"/>
            <a:ext cx="5604387" cy="3512938"/>
          </a:xfrm>
          <a:prstGeom prst="rect">
            <a:avLst/>
          </a:prstGeom>
        </p:spPr>
      </p:pic>
      <p:sp>
        <p:nvSpPr>
          <p:cNvPr id="14" name="Title 7">
            <a:extLst>
              <a:ext uri="{FF2B5EF4-FFF2-40B4-BE49-F238E27FC236}">
                <a16:creationId xmlns:a16="http://schemas.microsoft.com/office/drawing/2014/main" id="{79C332C0-0571-0944-CC27-9D533807022D}"/>
              </a:ext>
            </a:extLst>
          </p:cNvPr>
          <p:cNvSpPr>
            <a:spLocks noGrp="1"/>
          </p:cNvSpPr>
          <p:nvPr>
            <p:ph type="title"/>
          </p:nvPr>
        </p:nvSpPr>
        <p:spPr>
          <a:xfrm>
            <a:off x="226142" y="265471"/>
            <a:ext cx="8780206" cy="555201"/>
          </a:xfrm>
        </p:spPr>
        <p:txBody>
          <a:bodyPr/>
          <a:lstStyle/>
          <a:p>
            <a:r>
              <a:rPr lang="en-US" sz="3200"/>
              <a:t>Childcare costs can negatively impact low-income families and workforce participation</a:t>
            </a:r>
          </a:p>
        </p:txBody>
      </p:sp>
      <p:pic>
        <p:nvPicPr>
          <p:cNvPr id="15" name="Picture Placeholder 3" descr="Toy plastic numbers">
            <a:extLst>
              <a:ext uri="{FF2B5EF4-FFF2-40B4-BE49-F238E27FC236}">
                <a16:creationId xmlns:a16="http://schemas.microsoft.com/office/drawing/2014/main" id="{9809AF24-F0EF-60B6-E3E6-75C50D02A5F5}"/>
              </a:ext>
            </a:extLst>
          </p:cNvPr>
          <p:cNvPicPr>
            <a:picLocks noChangeAspect="1"/>
          </p:cNvPicPr>
          <p:nvPr/>
        </p:nvPicPr>
        <p:blipFill>
          <a:blip r:embed="rId4"/>
          <a:srcRect t="13704" b="13704"/>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18" name="Rectangle 17">
            <a:extLst>
              <a:ext uri="{FF2B5EF4-FFF2-40B4-BE49-F238E27FC236}">
                <a16:creationId xmlns:a16="http://schemas.microsoft.com/office/drawing/2014/main" id="{75E962B4-A295-E954-A823-CDD988F8F78B}"/>
              </a:ext>
            </a:extLst>
          </p:cNvPr>
          <p:cNvSpPr/>
          <p:nvPr/>
        </p:nvSpPr>
        <p:spPr>
          <a:xfrm>
            <a:off x="1474839" y="6440129"/>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97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a:xfrm>
            <a:off x="660399" y="215195"/>
            <a:ext cx="4275138" cy="830997"/>
          </a:xfrm>
        </p:spPr>
        <p:txBody>
          <a:bodyPr/>
          <a:lstStyle/>
          <a:p>
            <a:r>
              <a:rPr lang="en-US" dirty="0"/>
              <a:t>Introduction</a:t>
            </a:r>
            <a:br>
              <a:rPr lang="en-US" dirty="0"/>
            </a:br>
            <a:endParaRPr lang="en-US" dirty="0"/>
          </a:p>
        </p:txBody>
      </p:sp>
      <p:pic>
        <p:nvPicPr>
          <p:cNvPr id="42" name="Picture Placeholder 3" descr="Graph">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1293" b="11293"/>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a:xfrm>
            <a:off x="805244" y="1674883"/>
            <a:ext cx="3474720" cy="438150"/>
          </a:xfrm>
        </p:spPr>
        <p:txBody>
          <a:bodyPr/>
          <a:lstStyle/>
          <a:p>
            <a:r>
              <a:rPr lang="en-US" dirty="0"/>
              <a:t>Background</a:t>
            </a:r>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a:xfrm>
            <a:off x="4279964" y="1141462"/>
            <a:ext cx="3474720" cy="438150"/>
          </a:xfrm>
        </p:spPr>
        <p:txBody>
          <a:bodyPr/>
          <a:lstStyle/>
          <a:p>
            <a:r>
              <a:rPr lang="en-US" dirty="0"/>
              <a:t>Literature Review</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a:xfrm>
            <a:off x="4213796" y="1634988"/>
            <a:ext cx="3474720" cy="3541757"/>
          </a:xfrm>
        </p:spPr>
        <p:txBody>
          <a:bodyPr/>
          <a:lstStyle/>
          <a:p>
            <a:r>
              <a:rPr lang="en-US" sz="1800" dirty="0">
                <a:latin typeface="Aptos" panose="020B0004020202020204" pitchFamily="34" charset="0"/>
              </a:rPr>
              <a:t>Studies from the U.S. Department of Labor and Pew Research Center highlight rising costs and their strain on families.</a:t>
            </a:r>
          </a:p>
          <a:p>
            <a:r>
              <a:rPr lang="en-US" sz="1800" i="0" dirty="0">
                <a:solidFill>
                  <a:srgbClr val="1B1B1B"/>
                </a:solidFill>
                <a:effectLst/>
                <a:latin typeface="Aptos" panose="020B0004020202020204" pitchFamily="34" charset="0"/>
              </a:rPr>
              <a:t>Prior work often lacks causal controls or focuses on national trends without controlling for state or county effects.</a:t>
            </a:r>
          </a:p>
          <a:p>
            <a:r>
              <a:rPr lang="en-US" sz="1800" i="0" dirty="0">
                <a:solidFill>
                  <a:srgbClr val="1B1B1B"/>
                </a:solidFill>
                <a:effectLst/>
                <a:latin typeface="Aptos" panose="020B0004020202020204" pitchFamily="34" charset="0"/>
              </a:rPr>
              <a:t>Our study adds to this literature using panel data and fixed effects to control for geographic and temporal heterogeneity.</a:t>
            </a:r>
          </a:p>
          <a:p>
            <a:endParaRPr lang="en-US" sz="1800" dirty="0">
              <a:latin typeface="Aptos" panose="020B0004020202020204" pitchFamily="34" charset="0"/>
            </a:endParaRPr>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a:xfrm>
            <a:off x="8111245" y="1415913"/>
            <a:ext cx="3474720" cy="438150"/>
          </a:xfrm>
        </p:spPr>
        <p:txBody>
          <a:bodyPr/>
          <a:lstStyle/>
          <a:p>
            <a:r>
              <a:rPr lang="en-US" dirty="0"/>
              <a:t>Contribution</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a:xfrm>
            <a:off x="7912036" y="1937604"/>
            <a:ext cx="3474720" cy="2935288"/>
          </a:xfrm>
        </p:spPr>
        <p:txBody>
          <a:bodyPr/>
          <a:lstStyle/>
          <a:p>
            <a:r>
              <a:rPr lang="en-US" sz="1800" dirty="0">
                <a:latin typeface="Aptos" panose="020B0004020202020204" pitchFamily="34" charset="0"/>
              </a:rPr>
              <a:t>Identify the causal impact of median household income and female labor force participation rate (FLFPR) on infant care costs.</a:t>
            </a:r>
          </a:p>
          <a:p>
            <a:r>
              <a:rPr lang="en-US" sz="1800" dirty="0">
                <a:latin typeface="Aptos" panose="020B0004020202020204" pitchFamily="34" charset="0"/>
              </a:rPr>
              <a:t>Use panel data regression with state and year fixed effects to isolate within-county changes over time.</a:t>
            </a:r>
          </a:p>
          <a:p>
            <a:r>
              <a:rPr lang="en-US" sz="1800" dirty="0">
                <a:latin typeface="Aptos" panose="020B0004020202020204" pitchFamily="34" charset="0"/>
              </a:rPr>
              <a:t>Provide evidence for targeted childcare subsidy design based on regional demand and income profiles.</a:t>
            </a:r>
          </a:p>
        </p:txBody>
      </p:sp>
      <p:sp>
        <p:nvSpPr>
          <p:cNvPr id="2" name="Text Placeholder 4">
            <a:extLst>
              <a:ext uri="{FF2B5EF4-FFF2-40B4-BE49-F238E27FC236}">
                <a16:creationId xmlns:a16="http://schemas.microsoft.com/office/drawing/2014/main" id="{2EBB1903-1CF2-0E31-B1FF-6B7AE2706AE8}"/>
              </a:ext>
            </a:extLst>
          </p:cNvPr>
          <p:cNvSpPr txBox="1">
            <a:spLocks/>
          </p:cNvSpPr>
          <p:nvPr/>
        </p:nvSpPr>
        <p:spPr>
          <a:xfrm>
            <a:off x="515557" y="5715708"/>
            <a:ext cx="10871199" cy="670514"/>
          </a:xfrm>
          <a:prstGeom prst="rect">
            <a:avLst/>
          </a:prstGeom>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Research question</a:t>
            </a:r>
            <a:r>
              <a:rPr lang="en-US" dirty="0"/>
              <a:t>: What is the effect of median household income and female labor force participation on center-based infant childcare costs across U.S. counties?</a:t>
            </a:r>
          </a:p>
        </p:txBody>
      </p:sp>
      <p:sp>
        <p:nvSpPr>
          <p:cNvPr id="4" name="Rectangle 3">
            <a:extLst>
              <a:ext uri="{FF2B5EF4-FFF2-40B4-BE49-F238E27FC236}">
                <a16:creationId xmlns:a16="http://schemas.microsoft.com/office/drawing/2014/main" id="{67A3AD96-11C8-46CD-260E-B4CA96350897}"/>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a:extLst>
              <a:ext uri="{FF2B5EF4-FFF2-40B4-BE49-F238E27FC236}">
                <a16:creationId xmlns:a16="http://schemas.microsoft.com/office/drawing/2014/main" id="{1612C2CA-F598-EBD5-6636-6392589B9C10}"/>
              </a:ext>
            </a:extLst>
          </p:cNvPr>
          <p:cNvSpPr>
            <a:spLocks noGrp="1" noChangeArrowheads="1"/>
          </p:cNvSpPr>
          <p:nvPr>
            <p:ph type="body" sz="quarter" idx="13"/>
          </p:nvPr>
        </p:nvSpPr>
        <p:spPr bwMode="auto">
          <a:xfrm>
            <a:off x="424117" y="2113033"/>
            <a:ext cx="367791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Aptos" panose="020B0004020202020204" pitchFamily="34" charset="0"/>
              </a:rPr>
              <a:t>Rising childcare costs directly</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ptos" panose="020B0004020202020204" pitchFamily="34" charset="0"/>
              </a:rPr>
              <a:t>affect family budgets, women’s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ptos" panose="020B0004020202020204" pitchFamily="34" charset="0"/>
              </a:rPr>
              <a:t>workforce participation, and economic opportunity.</a:t>
            </a:r>
          </a:p>
          <a:p>
            <a:pPr marR="0" lvl="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Aptos" panose="020B0004020202020204" pitchFamily="34" charset="0"/>
              </a:rPr>
              <a:t>These effects vary widely across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ptos" panose="020B0004020202020204" pitchFamily="34" charset="0"/>
              </a:rPr>
              <a:t>U.S. counties due to income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ptos" panose="020B0004020202020204" pitchFamily="34" charset="0"/>
              </a:rPr>
              <a:t>inequality and labor participation.</a:t>
            </a:r>
          </a:p>
          <a:p>
            <a:pPr marR="0" lvl="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Aptos" panose="020B0004020202020204" pitchFamily="34" charset="0"/>
              </a:rPr>
              <a:t>Infant care is among the most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ptos" panose="020B0004020202020204" pitchFamily="34" charset="0"/>
              </a:rPr>
              <a:t>expensive center-based services,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ptos" panose="020B0004020202020204" pitchFamily="34" charset="0"/>
              </a:rPr>
              <a:t>making it a critical focus for policy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ptos" panose="020B0004020202020204" pitchFamily="34" charset="0"/>
              </a:rPr>
              <a:t>and research.</a:t>
            </a:r>
          </a:p>
        </p:txBody>
      </p:sp>
    </p:spTree>
    <p:extLst>
      <p:ext uri="{BB962C8B-B14F-4D97-AF65-F5344CB8AC3E}">
        <p14:creationId xmlns:p14="http://schemas.microsoft.com/office/powerpoint/2010/main" val="3903608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1E4B6-282C-C6C1-A7F6-0B7075F1D48C}"/>
              </a:ext>
            </a:extLst>
          </p:cNvPr>
          <p:cNvSpPr>
            <a:spLocks noGrp="1"/>
          </p:cNvSpPr>
          <p:nvPr>
            <p:ph type="body" sz="quarter" idx="14"/>
          </p:nvPr>
        </p:nvSpPr>
        <p:spPr>
          <a:xfrm>
            <a:off x="859367" y="1835202"/>
            <a:ext cx="5080000" cy="438150"/>
          </a:xfrm>
        </p:spPr>
        <p:txBody>
          <a:bodyPr/>
          <a:lstStyle/>
          <a:p>
            <a:r>
              <a:rPr lang="en-US" dirty="0"/>
              <a:t>Dataset</a:t>
            </a:r>
          </a:p>
        </p:txBody>
      </p:sp>
      <p:sp>
        <p:nvSpPr>
          <p:cNvPr id="3" name="Text Placeholder 2">
            <a:extLst>
              <a:ext uri="{FF2B5EF4-FFF2-40B4-BE49-F238E27FC236}">
                <a16:creationId xmlns:a16="http://schemas.microsoft.com/office/drawing/2014/main" id="{72496E80-3F3A-313E-9FF8-FBBEEDFF1A26}"/>
              </a:ext>
            </a:extLst>
          </p:cNvPr>
          <p:cNvSpPr>
            <a:spLocks noGrp="1"/>
          </p:cNvSpPr>
          <p:nvPr>
            <p:ph type="body" sz="quarter" idx="13"/>
          </p:nvPr>
        </p:nvSpPr>
        <p:spPr>
          <a:xfrm>
            <a:off x="598539" y="2335233"/>
            <a:ext cx="5435600" cy="2935288"/>
          </a:xfrm>
        </p:spPr>
        <p:txBody>
          <a:bodyPr/>
          <a:lstStyle/>
          <a:p>
            <a:r>
              <a:rPr lang="en-US" sz="1800" dirty="0"/>
              <a:t>The data comes from the National Database of Childcare Prices (NDCP) compiled by the U.S. Department of Labor’s Women’s Bureau.</a:t>
            </a:r>
          </a:p>
          <a:p>
            <a:r>
              <a:rPr lang="en-US" sz="1800" b="0" i="0" u="none" strike="noStrike" dirty="0">
                <a:solidFill>
                  <a:srgbClr val="000000"/>
                </a:solidFill>
                <a:effectLst/>
              </a:rPr>
              <a:t>Socioeconomic variables such as median household income and female labor force participation rate (FLFPR) are drawn from the American Community Survey (ACS).</a:t>
            </a:r>
          </a:p>
          <a:p>
            <a:r>
              <a:rPr lang="en-US" sz="1800" b="0" i="0" u="none" strike="noStrike" dirty="0">
                <a:solidFill>
                  <a:srgbClr val="000000"/>
                </a:solidFill>
                <a:effectLst/>
              </a:rPr>
              <a:t>Time span: 2008–2018 across ~3,500 U.S. counties → ~35,000 panel observations.</a:t>
            </a:r>
          </a:p>
          <a:p>
            <a:r>
              <a:rPr lang="en-US" sz="1800" b="0" i="0" u="none" strike="noStrike" dirty="0">
                <a:solidFill>
                  <a:srgbClr val="000000"/>
                </a:solidFill>
                <a:effectLst/>
              </a:rPr>
              <a:t>The panel structure enables use of state and year fixed effects to isolate within-county changes over time.</a:t>
            </a:r>
          </a:p>
        </p:txBody>
      </p:sp>
      <p:sp>
        <p:nvSpPr>
          <p:cNvPr id="4" name="Text Placeholder 3">
            <a:extLst>
              <a:ext uri="{FF2B5EF4-FFF2-40B4-BE49-F238E27FC236}">
                <a16:creationId xmlns:a16="http://schemas.microsoft.com/office/drawing/2014/main" id="{187BBAC1-9E53-7355-E315-59F7F2BBD146}"/>
              </a:ext>
            </a:extLst>
          </p:cNvPr>
          <p:cNvSpPr>
            <a:spLocks noGrp="1"/>
          </p:cNvSpPr>
          <p:nvPr>
            <p:ph type="body" sz="quarter" idx="15"/>
          </p:nvPr>
        </p:nvSpPr>
        <p:spPr>
          <a:xfrm>
            <a:off x="6464300" y="2066225"/>
            <a:ext cx="5080000" cy="438150"/>
          </a:xfrm>
        </p:spPr>
        <p:txBody>
          <a:bodyPr lIns="91440" tIns="45720" rIns="91440" bIns="45720" anchor="t"/>
          <a:lstStyle/>
          <a:p>
            <a:r>
              <a:rPr lang="en-US" dirty="0"/>
              <a:t>Key Variables Used</a:t>
            </a:r>
          </a:p>
        </p:txBody>
      </p:sp>
      <p:sp>
        <p:nvSpPr>
          <p:cNvPr id="7" name="Title 6">
            <a:extLst>
              <a:ext uri="{FF2B5EF4-FFF2-40B4-BE49-F238E27FC236}">
                <a16:creationId xmlns:a16="http://schemas.microsoft.com/office/drawing/2014/main" id="{B055CD50-063F-2824-0477-C328187593F5}"/>
              </a:ext>
            </a:extLst>
          </p:cNvPr>
          <p:cNvSpPr>
            <a:spLocks noGrp="1"/>
          </p:cNvSpPr>
          <p:nvPr>
            <p:ph type="title"/>
          </p:nvPr>
        </p:nvSpPr>
        <p:spPr/>
        <p:txBody>
          <a:bodyPr/>
          <a:lstStyle/>
          <a:p>
            <a:r>
              <a:rPr lang="en-US"/>
              <a:t>Data</a:t>
            </a:r>
          </a:p>
        </p:txBody>
      </p:sp>
      <p:pic>
        <p:nvPicPr>
          <p:cNvPr id="8" name="Picture Placeholder 4" descr="Financial graphs on a dark display">
            <a:extLst>
              <a:ext uri="{FF2B5EF4-FFF2-40B4-BE49-F238E27FC236}">
                <a16:creationId xmlns:a16="http://schemas.microsoft.com/office/drawing/2014/main" id="{9A59318F-250A-1DDE-57EF-FF91DE261331}"/>
              </a:ext>
            </a:extLst>
          </p:cNvPr>
          <p:cNvPicPr>
            <a:picLocks noChangeAspect="1"/>
          </p:cNvPicPr>
          <p:nvPr/>
        </p:nvPicPr>
        <p:blipFill>
          <a:blip r:embed="rId2"/>
          <a:srcRect t="7400" b="7400"/>
          <a:stretch/>
        </p:blipFill>
        <p:spPr>
          <a:xfrm>
            <a:off x="9261475" y="0"/>
            <a:ext cx="2930525" cy="1560513"/>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pic>
      <p:sp>
        <p:nvSpPr>
          <p:cNvPr id="9" name="Rectangle 8">
            <a:extLst>
              <a:ext uri="{FF2B5EF4-FFF2-40B4-BE49-F238E27FC236}">
                <a16:creationId xmlns:a16="http://schemas.microsoft.com/office/drawing/2014/main" id="{A391E471-9DD7-2306-11A6-A28ABF960C1A}"/>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2B26D4-5C8F-22D9-2330-96F892F72FDD}"/>
              </a:ext>
            </a:extLst>
          </p:cNvPr>
          <p:cNvSpPr txBox="1"/>
          <p:nvPr/>
        </p:nvSpPr>
        <p:spPr>
          <a:xfrm>
            <a:off x="647700" y="5832434"/>
            <a:ext cx="10283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3"/>
              </a:rPr>
              <a:t>Childcare Costs Database</a:t>
            </a:r>
            <a:endParaRPr lang="en-US"/>
          </a:p>
        </p:txBody>
      </p:sp>
      <p:sp>
        <p:nvSpPr>
          <p:cNvPr id="26" name="Text Placeholder 25">
            <a:extLst>
              <a:ext uri="{FF2B5EF4-FFF2-40B4-BE49-F238E27FC236}">
                <a16:creationId xmlns:a16="http://schemas.microsoft.com/office/drawing/2014/main" id="{1E763428-2C78-CF01-4884-1FAACD68C087}"/>
              </a:ext>
            </a:extLst>
          </p:cNvPr>
          <p:cNvSpPr>
            <a:spLocks noGrp="1"/>
          </p:cNvSpPr>
          <p:nvPr>
            <p:ph type="body" sz="quarter" idx="16"/>
          </p:nvPr>
        </p:nvSpPr>
        <p:spPr/>
        <p:txBody>
          <a:bodyPr/>
          <a:lstStyle/>
          <a:p>
            <a:r>
              <a:rPr lang="en-US" dirty="0" err="1"/>
              <a:t>mc_infant</a:t>
            </a:r>
            <a:r>
              <a:rPr lang="en-US" dirty="0"/>
              <a:t>: Monthly cost of center-based infant care</a:t>
            </a:r>
          </a:p>
          <a:p>
            <a:r>
              <a:rPr lang="en-US" dirty="0"/>
              <a:t>mhi_2018: Median household income (inflation-adjusted to 2018 dollars)</a:t>
            </a:r>
          </a:p>
          <a:p>
            <a:r>
              <a:rPr lang="en-US" dirty="0"/>
              <a:t>flfpr_20to64: Female labor force participation rate (ages 20–64)</a:t>
            </a:r>
          </a:p>
          <a:p>
            <a:r>
              <a:rPr lang="en-US" dirty="0" err="1"/>
              <a:t>state_name</a:t>
            </a:r>
            <a:r>
              <a:rPr lang="en-US" dirty="0"/>
              <a:t>, </a:t>
            </a:r>
            <a:r>
              <a:rPr lang="en-US" dirty="0" err="1"/>
              <a:t>study_year</a:t>
            </a:r>
            <a:r>
              <a:rPr lang="en-US" dirty="0"/>
              <a:t>: Used for fixed effects</a:t>
            </a:r>
          </a:p>
          <a:p>
            <a:r>
              <a:rPr lang="en-US" dirty="0"/>
              <a:t>Derived: Log-transformed FLFPR, interaction terms, capped outliers</a:t>
            </a:r>
          </a:p>
          <a:p>
            <a:endParaRPr lang="en-US" dirty="0"/>
          </a:p>
        </p:txBody>
      </p:sp>
    </p:spTree>
    <p:extLst>
      <p:ext uri="{BB962C8B-B14F-4D97-AF65-F5344CB8AC3E}">
        <p14:creationId xmlns:p14="http://schemas.microsoft.com/office/powerpoint/2010/main" val="3153200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496E80-3F3A-313E-9FF8-FBBEEDFF1A26}"/>
              </a:ext>
            </a:extLst>
          </p:cNvPr>
          <p:cNvSpPr>
            <a:spLocks noGrp="1"/>
          </p:cNvSpPr>
          <p:nvPr>
            <p:ph type="body" sz="quarter" idx="13"/>
          </p:nvPr>
        </p:nvSpPr>
        <p:spPr>
          <a:xfrm>
            <a:off x="660400" y="2236751"/>
            <a:ext cx="5067300" cy="4041910"/>
          </a:xfrm>
        </p:spPr>
        <p:txBody>
          <a:bodyPr lIns="91440" tIns="45720" rIns="91440" bIns="45720" anchor="t"/>
          <a:lstStyle/>
          <a:p>
            <a:r>
              <a:rPr lang="en-US" dirty="0" err="1"/>
              <a:t>mfccsa</a:t>
            </a:r>
            <a:r>
              <a:rPr lang="en-US" dirty="0"/>
              <a:t>: Weekly, full-time median price charged for Family Childcare for school-age children</a:t>
            </a:r>
          </a:p>
          <a:p>
            <a:r>
              <a:rPr lang="en-US" dirty="0" err="1"/>
              <a:t>mfcc_infant</a:t>
            </a:r>
            <a:r>
              <a:rPr lang="en-US" dirty="0"/>
              <a:t>: Family Childcare for infants</a:t>
            </a:r>
          </a:p>
          <a:p>
            <a:r>
              <a:rPr lang="en-US" dirty="0" err="1"/>
              <a:t>mfcc_toddler</a:t>
            </a:r>
            <a:r>
              <a:rPr lang="en-US" dirty="0"/>
              <a:t>: Family Childcare for toddlers</a:t>
            </a:r>
          </a:p>
          <a:p>
            <a:r>
              <a:rPr lang="en-US" dirty="0" err="1"/>
              <a:t>mfcc_preschool</a:t>
            </a:r>
            <a:r>
              <a:rPr lang="en-US" dirty="0"/>
              <a:t>: Family Childcare for preschoolers</a:t>
            </a:r>
          </a:p>
          <a:p>
            <a:r>
              <a:rPr lang="en-US" dirty="0" err="1"/>
              <a:t>mc_toddler</a:t>
            </a:r>
            <a:r>
              <a:rPr lang="en-US" dirty="0"/>
              <a:t>: Center-Based Care for toddlers</a:t>
            </a:r>
          </a:p>
          <a:p>
            <a:r>
              <a:rPr lang="en-US" dirty="0" err="1"/>
              <a:t>mc_preschool</a:t>
            </a:r>
            <a:r>
              <a:rPr lang="en-US" dirty="0"/>
              <a:t>: Center-Based Care for preschoolers</a:t>
            </a:r>
          </a:p>
          <a:p>
            <a:r>
              <a:rPr lang="en-US" dirty="0"/>
              <a:t>mcsa: Center-Based Care for school-age children</a:t>
            </a:r>
          </a:p>
        </p:txBody>
      </p:sp>
      <p:sp>
        <p:nvSpPr>
          <p:cNvPr id="5" name="Text Placeholder 4">
            <a:extLst>
              <a:ext uri="{FF2B5EF4-FFF2-40B4-BE49-F238E27FC236}">
                <a16:creationId xmlns:a16="http://schemas.microsoft.com/office/drawing/2014/main" id="{AFF811E3-3761-0EB0-4F25-F3C31F0F9E16}"/>
              </a:ext>
            </a:extLst>
          </p:cNvPr>
          <p:cNvSpPr>
            <a:spLocks noGrp="1"/>
          </p:cNvSpPr>
          <p:nvPr>
            <p:ph type="body" sz="quarter" idx="16"/>
          </p:nvPr>
        </p:nvSpPr>
        <p:spPr>
          <a:xfrm>
            <a:off x="6180667" y="2594939"/>
            <a:ext cx="5067300" cy="2935288"/>
          </a:xfrm>
        </p:spPr>
        <p:txBody>
          <a:bodyPr lIns="91440" tIns="45720" rIns="91440" bIns="45720" anchor="t"/>
          <a:lstStyle/>
          <a:p>
            <a:endParaRPr lang="en-US" sz="1800" dirty="0">
              <a:cs typeface="Calibri Light"/>
            </a:endParaRPr>
          </a:p>
          <a:p>
            <a:r>
              <a:rPr kumimoji="0" lang="en-US" altLang="en-US" sz="1800" i="0" u="none" strike="noStrike" cap="none" normalizeH="0" baseline="0" dirty="0" err="1">
                <a:ln>
                  <a:noFill/>
                </a:ln>
                <a:solidFill>
                  <a:schemeClr val="tx1"/>
                </a:solidFill>
                <a:effectLst/>
                <a:latin typeface="Aptos" panose="020B0004020202020204" pitchFamily="34" charset="0"/>
              </a:rPr>
              <a:t>mc_infant</a:t>
            </a:r>
            <a:r>
              <a:rPr kumimoji="0" lang="en-US" altLang="en-US" sz="1800" i="0" u="none" strike="noStrike" cap="none" normalizeH="0" baseline="0" dirty="0">
                <a:ln>
                  <a:noFill/>
                </a:ln>
                <a:solidFill>
                  <a:schemeClr val="tx1"/>
                </a:solidFill>
                <a:effectLst/>
                <a:latin typeface="Aptos" panose="020B0004020202020204" pitchFamily="34" charset="0"/>
              </a:rPr>
              <a:t>: Monthly median price charged for full-time center-based infant care in each U.S. </a:t>
            </a:r>
            <a:r>
              <a:rPr kumimoji="0" lang="en-US" altLang="en-US" sz="1800" i="0" u="none" strike="noStrike" cap="none" normalizeH="0" baseline="0" dirty="0" err="1">
                <a:ln>
                  <a:noFill/>
                </a:ln>
                <a:solidFill>
                  <a:schemeClr val="tx1"/>
                </a:solidFill>
                <a:effectLst/>
                <a:latin typeface="Aptos" panose="020B0004020202020204" pitchFamily="34" charset="0"/>
              </a:rPr>
              <a:t>countyThis</a:t>
            </a:r>
            <a:r>
              <a:rPr kumimoji="0" lang="en-US" altLang="en-US" sz="1800" i="0" u="none" strike="noStrike" cap="none" normalizeH="0" baseline="0" dirty="0">
                <a:ln>
                  <a:noFill/>
                </a:ln>
                <a:solidFill>
                  <a:schemeClr val="tx1"/>
                </a:solidFill>
                <a:effectLst/>
                <a:latin typeface="Aptos" panose="020B0004020202020204" pitchFamily="34" charset="0"/>
              </a:rPr>
              <a:t> variable is the dependent variable in our panel regression model, reflecting infant care affordability at the county level.</a:t>
            </a:r>
            <a:endParaRPr lang="en-US" sz="1800" dirty="0">
              <a:latin typeface="Aptos" panose="020B0004020202020204" pitchFamily="34" charset="0"/>
            </a:endParaRPr>
          </a:p>
          <a:p>
            <a:endParaRPr lang="en-US" dirty="0"/>
          </a:p>
        </p:txBody>
      </p:sp>
      <p:sp>
        <p:nvSpPr>
          <p:cNvPr id="7" name="Title 6">
            <a:extLst>
              <a:ext uri="{FF2B5EF4-FFF2-40B4-BE49-F238E27FC236}">
                <a16:creationId xmlns:a16="http://schemas.microsoft.com/office/drawing/2014/main" id="{B055CD50-063F-2824-0477-C328187593F5}"/>
              </a:ext>
            </a:extLst>
          </p:cNvPr>
          <p:cNvSpPr>
            <a:spLocks noGrp="1"/>
          </p:cNvSpPr>
          <p:nvPr>
            <p:ph type="title"/>
          </p:nvPr>
        </p:nvSpPr>
        <p:spPr>
          <a:xfrm>
            <a:off x="649194" y="452228"/>
            <a:ext cx="4275138" cy="830997"/>
          </a:xfrm>
        </p:spPr>
        <p:txBody>
          <a:bodyPr lIns="91440" tIns="45720" rIns="91440" bIns="45720" anchor="t"/>
          <a:lstStyle/>
          <a:p>
            <a:r>
              <a:rPr lang="en-US"/>
              <a:t>Dependent Variables</a:t>
            </a:r>
          </a:p>
        </p:txBody>
      </p:sp>
      <p:pic>
        <p:nvPicPr>
          <p:cNvPr id="8" name="Picture Placeholder 4" descr="Financial graphs on a dark display">
            <a:extLst>
              <a:ext uri="{FF2B5EF4-FFF2-40B4-BE49-F238E27FC236}">
                <a16:creationId xmlns:a16="http://schemas.microsoft.com/office/drawing/2014/main" id="{9A59318F-250A-1DDE-57EF-FF91DE261331}"/>
              </a:ext>
            </a:extLst>
          </p:cNvPr>
          <p:cNvPicPr>
            <a:picLocks noChangeAspect="1"/>
          </p:cNvPicPr>
          <p:nvPr/>
        </p:nvPicPr>
        <p:blipFill>
          <a:blip r:embed="rId2"/>
          <a:srcRect t="7400" b="7400"/>
          <a:stretch/>
        </p:blipFill>
        <p:spPr>
          <a:xfrm>
            <a:off x="9261475" y="0"/>
            <a:ext cx="2930525" cy="1560513"/>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pic>
      <p:sp>
        <p:nvSpPr>
          <p:cNvPr id="9" name="Rectangle 8">
            <a:extLst>
              <a:ext uri="{FF2B5EF4-FFF2-40B4-BE49-F238E27FC236}">
                <a16:creationId xmlns:a16="http://schemas.microsoft.com/office/drawing/2014/main" id="{A391E471-9DD7-2306-11A6-A28ABF960C1A}"/>
              </a:ext>
            </a:extLst>
          </p:cNvPr>
          <p:cNvSpPr/>
          <p:nvPr/>
        </p:nvSpPr>
        <p:spPr>
          <a:xfrm>
            <a:off x="1474839" y="6430297"/>
            <a:ext cx="1012722" cy="285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3376BFD6-3DF9-AF2E-ABD8-612FBD9F5BA3}"/>
              </a:ext>
            </a:extLst>
          </p:cNvPr>
          <p:cNvSpPr>
            <a:spLocks noGrp="1"/>
          </p:cNvSpPr>
          <p:nvPr>
            <p:ph type="body" sz="quarter" idx="14"/>
          </p:nvPr>
        </p:nvSpPr>
        <p:spPr>
          <a:xfrm>
            <a:off x="647700" y="1798601"/>
            <a:ext cx="5080000" cy="438150"/>
          </a:xfrm>
        </p:spPr>
        <p:txBody>
          <a:bodyPr lIns="91440" tIns="45720" rIns="91440" bIns="45720" anchor="t"/>
          <a:lstStyle/>
          <a:p>
            <a:r>
              <a:rPr lang="en-US" dirty="0">
                <a:cs typeface="Biome Light"/>
              </a:rPr>
              <a:t>Other Options:</a:t>
            </a:r>
            <a:endParaRPr lang="en-US" dirty="0"/>
          </a:p>
        </p:txBody>
      </p:sp>
      <p:sp>
        <p:nvSpPr>
          <p:cNvPr id="12" name="Text Placeholder 11">
            <a:extLst>
              <a:ext uri="{FF2B5EF4-FFF2-40B4-BE49-F238E27FC236}">
                <a16:creationId xmlns:a16="http://schemas.microsoft.com/office/drawing/2014/main" id="{BE0CCB37-FB65-1368-5CEC-495F9B35AD12}"/>
              </a:ext>
            </a:extLst>
          </p:cNvPr>
          <p:cNvSpPr>
            <a:spLocks noGrp="1"/>
          </p:cNvSpPr>
          <p:nvPr>
            <p:ph type="body" sz="quarter" idx="15"/>
          </p:nvPr>
        </p:nvSpPr>
        <p:spPr>
          <a:xfrm>
            <a:off x="6451600" y="2410307"/>
            <a:ext cx="5080000" cy="438150"/>
          </a:xfrm>
        </p:spPr>
        <p:txBody>
          <a:bodyPr lIns="91440" tIns="45720" rIns="91440" bIns="45720" anchor="t"/>
          <a:lstStyle/>
          <a:p>
            <a:r>
              <a:rPr lang="en-US" dirty="0">
                <a:cs typeface="Biome Light"/>
              </a:rPr>
              <a:t>Chosen:</a:t>
            </a:r>
            <a:endParaRPr lang="en-US" dirty="0"/>
          </a:p>
        </p:txBody>
      </p:sp>
      <p:sp>
        <p:nvSpPr>
          <p:cNvPr id="16" name="Rectangle 8">
            <a:extLst>
              <a:ext uri="{FF2B5EF4-FFF2-40B4-BE49-F238E27FC236}">
                <a16:creationId xmlns:a16="http://schemas.microsoft.com/office/drawing/2014/main" id="{593B051C-38C8-356E-C8AF-9824F613EC3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Arial Unicode MS"/>
              </a:rPr>
              <a:t>mc_infant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5356605"/>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65befc6-df85-408b-8fe5-fe424730eac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4C026E861C88418095D7E142461CA8" ma:contentTypeVersion="14" ma:contentTypeDescription="Create a new document." ma:contentTypeScope="" ma:versionID="7603de35e0e6d82d368fe2090653bcef">
  <xsd:schema xmlns:xsd="http://www.w3.org/2001/XMLSchema" xmlns:xs="http://www.w3.org/2001/XMLSchema" xmlns:p="http://schemas.microsoft.com/office/2006/metadata/properties" xmlns:ns3="965befc6-df85-408b-8fe5-fe424730eacf" xmlns:ns4="43a75fca-a503-40a1-abdd-43d9cf043876" targetNamespace="http://schemas.microsoft.com/office/2006/metadata/properties" ma:root="true" ma:fieldsID="1879b9c89ab8145ef7f37278dd3cafbc" ns3:_="" ns4:_="">
    <xsd:import namespace="965befc6-df85-408b-8fe5-fe424730eacf"/>
    <xsd:import namespace="43a75fca-a503-40a1-abdd-43d9cf04387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_activity" minOccurs="0"/>
                <xsd:element ref="ns3:MediaServiceDateTaken" minOccurs="0"/>
                <xsd:element ref="ns3:MediaLengthInSeconds" minOccurs="0"/>
                <xsd:element ref="ns3:MediaServiceOCR"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5befc6-df85-408b-8fe5-fe424730ea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3a75fca-a503-40a1-abdd-43d9cf0438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43a75fca-a503-40a1-abdd-43d9cf043876"/>
    <ds:schemaRef ds:uri="965befc6-df85-408b-8fe5-fe424730eac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7D7F705F-74F8-474C-A2CA-B8D0A19B6A49}">
  <ds:schemaRefs>
    <ds:schemaRef ds:uri="43a75fca-a503-40a1-abdd-43d9cf043876"/>
    <ds:schemaRef ds:uri="965befc6-df85-408b-8fe5-fe424730eac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461</TotalTime>
  <Words>2075</Words>
  <Application>Microsoft Office PowerPoint</Application>
  <PresentationFormat>Widescreen</PresentationFormat>
  <Paragraphs>185</Paragraphs>
  <Slides>30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Aptos Display</vt:lpstr>
      <vt:lpstr>Arial</vt:lpstr>
      <vt:lpstr>Arial Unicode MS</vt:lpstr>
      <vt:lpstr>Biome Light</vt:lpstr>
      <vt:lpstr>Calibri</vt:lpstr>
      <vt:lpstr>Calibri Light</vt:lpstr>
      <vt:lpstr>Wingdings</vt:lpstr>
      <vt:lpstr>Office Theme</vt:lpstr>
      <vt:lpstr>Childcare Costs Regression Analysis</vt:lpstr>
      <vt:lpstr>Agenda</vt:lpstr>
      <vt:lpstr>Childcare costs are a significant expense on a household’s income</vt:lpstr>
      <vt:lpstr>Childcare costs differ by county and state</vt:lpstr>
      <vt:lpstr>Childcare costs differ by county and state</vt:lpstr>
      <vt:lpstr>Childcare costs can negatively impact low-income families and workforce participation</vt:lpstr>
      <vt:lpstr>Introduction </vt:lpstr>
      <vt:lpstr>Data</vt:lpstr>
      <vt:lpstr>Dependent Variables</vt:lpstr>
      <vt:lpstr>Why Fixed Effects Instead of Naive OLS?</vt:lpstr>
      <vt:lpstr>Methods</vt:lpstr>
      <vt:lpstr>Key Empirical Challenges</vt:lpstr>
      <vt:lpstr>Correlation Matrix Notes:  1. Pairwise correlations between predictors were all moderate to low. 2. mhi_2018 and flfpr_20to64 show moderate correlation (r = 0.52) but no multicollinearity risk was detected (VIF &lt; 3. Both variables were retained due to:    (I)Theoretical importance (income &amp; labor participation → demand-side factors)  (II)Empirical significance across all model specifications. 4. Diagnostic Step: Checked Variance Inflation Factors (VIF): mhi_2018: 1.37 flfpr_20to64: 1.37   </vt:lpstr>
      <vt:lpstr>Choropleth of mc_infant by State</vt:lpstr>
      <vt:lpstr>Final Coefficients for mc_infant</vt:lpstr>
      <vt:lpstr>PowerPoint Presentation</vt:lpstr>
      <vt:lpstr>Distribution of Infant Care Costs</vt:lpstr>
      <vt:lpstr>Distribution of FLFPR (Raw Scale)</vt:lpstr>
      <vt:lpstr>Distribution of Log-Transformed FLFPR</vt:lpstr>
      <vt:lpstr>INTERPRETATIONS OF MCSA</vt:lpstr>
      <vt:lpstr>AVERAGE MC_INFANT($) BY STATE</vt:lpstr>
      <vt:lpstr>INTERPRETATIONS OF MC_INFANT</vt:lpstr>
      <vt:lpstr>What Fixed Effects Doesn’t Solve</vt:lpstr>
      <vt:lpstr>INTERPRETATIONS OF MC_PRESCHOOL (State Fixed Effects)</vt:lpstr>
      <vt:lpstr>Falsification Test for mhi_2018 (Income)</vt:lpstr>
      <vt:lpstr>Residuals</vt:lpstr>
      <vt:lpstr>Conclusion</vt:lpstr>
      <vt:lpstr>Thank you!</vt:lpstr>
      <vt:lpstr>Appendix</vt:lpstr>
      <vt:lpstr>VARIANCE INFLATION FACTOR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Imam, Hafsah Zafar</dc:creator>
  <cp:lastModifiedBy>Bokka, Sampreethi</cp:lastModifiedBy>
  <cp:revision>10</cp:revision>
  <dcterms:created xsi:type="dcterms:W3CDTF">2024-11-17T17:02:45Z</dcterms:created>
  <dcterms:modified xsi:type="dcterms:W3CDTF">2025-05-07T08:21:09Z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0x010100D44C026E861C88418095D7E142461CA8</vt:lpwstr>
  </property>
</Properties>
</file>